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9" r:id="rId2"/>
    <p:sldId id="258" r:id="rId3"/>
    <p:sldId id="257" r:id="rId4"/>
    <p:sldId id="260" r:id="rId5"/>
    <p:sldId id="264" r:id="rId6"/>
    <p:sldId id="261" r:id="rId7"/>
    <p:sldId id="265" r:id="rId8"/>
    <p:sldId id="262" r:id="rId9"/>
    <p:sldId id="263" r:id="rId10"/>
    <p:sldId id="268" r:id="rId11"/>
    <p:sldId id="269" r:id="rId12"/>
    <p:sldId id="271" r:id="rId13"/>
    <p:sldId id="270" r:id="rId14"/>
    <p:sldId id="272" r:id="rId15"/>
    <p:sldId id="273" r:id="rId16"/>
    <p:sldId id="256" r:id="rId17"/>
    <p:sldId id="267" r:id="rId18"/>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21"/>
    <p:restoredTop sz="92023"/>
  </p:normalViewPr>
  <p:slideViewPr>
    <p:cSldViewPr snapToGrid="0">
      <p:cViewPr varScale="1">
        <p:scale>
          <a:sx n="151" d="100"/>
          <a:sy n="151" d="100"/>
        </p:scale>
        <p:origin x="70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3"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1184" name="日付プレースホルダー 2"/>
          <p:cNvSpPr>
            <a:spLocks noGrp="1"/>
          </p:cNvSpPr>
          <p:nvPr>
            <p:ph type="dt" sz="quarter" idx="1"/>
          </p:nvPr>
        </p:nvSpPr>
        <p:spPr>
          <a:xfrm>
            <a:off x="3815374" y="0"/>
            <a:ext cx="2918831" cy="493316"/>
          </a:xfrm>
          <a:prstGeom prst="rect">
            <a:avLst/>
          </a:prstGeom>
        </p:spPr>
        <p:txBody>
          <a:bodyPr vert="horz" lIns="91440" tIns="45720" rIns="91440" bIns="45720" rtlCol="0"/>
          <a:lstStyle>
            <a:lvl1pPr algn="r">
              <a:defRPr sz="1200"/>
            </a:lvl1pPr>
          </a:lstStyle>
          <a:p>
            <a:fld id="{5106495F-6063-4993-A734-166D669CB266}" type="datetimeFigureOut">
              <a:rPr kumimoji="1" lang="ja-JP" altLang="en-US" smtClean="0"/>
              <a:t>2024/6/27</a:t>
            </a:fld>
            <a:endParaRPr kumimoji="1" lang="ja-JP" altLang="en-US"/>
          </a:p>
        </p:txBody>
      </p:sp>
      <p:sp>
        <p:nvSpPr>
          <p:cNvPr id="1185" name="フッター プレースホルダー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1186" name="スライド番号プレースホルダー 4"/>
          <p:cNvSpPr>
            <a:spLocks noGrp="1"/>
          </p:cNvSpPr>
          <p:nvPr>
            <p:ph type="sldNum" sz="quarter" idx="3"/>
          </p:nvPr>
        </p:nvSpPr>
        <p:spPr>
          <a:xfrm>
            <a:off x="3815374" y="9371285"/>
            <a:ext cx="2918831" cy="493316"/>
          </a:xfrm>
          <a:prstGeom prst="rect">
            <a:avLst/>
          </a:prstGeom>
        </p:spPr>
        <p:txBody>
          <a:bodyPr vert="horz" lIns="91440" tIns="45720" rIns="91440" bIns="45720" rtlCol="0" anchor="b"/>
          <a:lstStyle>
            <a:lvl1pPr algn="r">
              <a:defRPr sz="1200"/>
            </a:lvl1pPr>
          </a:lstStyle>
          <a:p>
            <a:fld id="{429EFFF0-29BD-4FE4-AA32-41D1110306B2}"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0"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1101" name="日付プレースホルダー 2"/>
          <p:cNvSpPr>
            <a:spLocks noGrp="1"/>
          </p:cNvSpPr>
          <p:nvPr>
            <p:ph type="dt" idx="1"/>
          </p:nvPr>
        </p:nvSpPr>
        <p:spPr>
          <a:xfrm>
            <a:off x="3815374" y="0"/>
            <a:ext cx="2918831" cy="493316"/>
          </a:xfrm>
          <a:prstGeom prst="rect">
            <a:avLst/>
          </a:prstGeom>
        </p:spPr>
        <p:txBody>
          <a:bodyPr vert="horz" lIns="91440" tIns="45720" rIns="91440" bIns="45720" rtlCol="0"/>
          <a:lstStyle>
            <a:lvl1pPr algn="r">
              <a:defRPr sz="1200"/>
            </a:lvl1pPr>
          </a:lstStyle>
          <a:p>
            <a:fld id="{46D06EA9-14B5-4F31-95CC-6AD91D20700D}" type="datetimeFigureOut">
              <a:rPr kumimoji="1" lang="ja-JP" altLang="en-US" smtClean="0"/>
              <a:t>2024/6/27</a:t>
            </a:fld>
            <a:endParaRPr kumimoji="1" lang="ja-JP" altLang="en-US"/>
          </a:p>
        </p:txBody>
      </p:sp>
      <p:sp>
        <p:nvSpPr>
          <p:cNvPr id="1102" name="スライド イメージ プレースホルダー 3"/>
          <p:cNvSpPr>
            <a:spLocks noGrp="1" noRot="1" noChangeAspect="1"/>
          </p:cNvSpPr>
          <p:nvPr>
            <p:ph type="sldImg" idx="2"/>
          </p:nvPr>
        </p:nvSpPr>
        <p:spPr>
          <a:xfrm>
            <a:off x="79111" y="739973"/>
            <a:ext cx="6577542" cy="3699867"/>
          </a:xfrm>
          <a:prstGeom prst="rect">
            <a:avLst/>
          </a:prstGeom>
          <a:noFill/>
          <a:ln w="12700">
            <a:solidFill>
              <a:prstClr val="black"/>
            </a:solidFill>
          </a:ln>
        </p:spPr>
        <p:txBody>
          <a:bodyPr vert="horz" lIns="91440" tIns="45720" rIns="91440" bIns="45720" rtlCol="0" anchor="ctr"/>
          <a:lstStyle/>
          <a:p>
            <a:endParaRPr lang="ja-JP" altLang="en-US"/>
          </a:p>
        </p:txBody>
      </p:sp>
      <p:sp>
        <p:nvSpPr>
          <p:cNvPr id="1103" name="ノート プレースホルダー 4"/>
          <p:cNvSpPr>
            <a:spLocks noGrp="1"/>
          </p:cNvSpPr>
          <p:nvPr>
            <p:ph type="body" sz="quarter" idx="3"/>
          </p:nvPr>
        </p:nvSpPr>
        <p:spPr>
          <a:xfrm>
            <a:off x="673576" y="4686499"/>
            <a:ext cx="5388610" cy="443984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04"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1105" name="スライド番号プレースホルダー 6"/>
          <p:cNvSpPr>
            <a:spLocks noGrp="1"/>
          </p:cNvSpPr>
          <p:nvPr>
            <p:ph type="sldNum" sz="quarter" idx="5"/>
          </p:nvPr>
        </p:nvSpPr>
        <p:spPr>
          <a:xfrm>
            <a:off x="3815374" y="9371285"/>
            <a:ext cx="2918831" cy="493316"/>
          </a:xfrm>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四角形 95"/>
          <p:cNvSpPr>
            <a:spLocks noGrp="1" noRot="1" noChangeAspect="1"/>
          </p:cNvSpPr>
          <p:nvPr>
            <p:ph type="sldImg" idx="2"/>
          </p:nvPr>
        </p:nvSpPr>
        <p:spPr>
          <a:xfrm>
            <a:off x="79375" y="739775"/>
            <a:ext cx="6577013" cy="3700463"/>
          </a:xfrm>
          <a:prstGeom prst="rect">
            <a:avLst/>
          </a:prstGeom>
        </p:spPr>
        <p:txBody>
          <a:bodyPr/>
          <a:lstStyle/>
          <a:p>
            <a:endParaRPr kumimoji="1" lang="ja-JP" altLang="en-US"/>
          </a:p>
        </p:txBody>
      </p:sp>
      <p:sp>
        <p:nvSpPr>
          <p:cNvPr id="1215" name="四角形 96"/>
          <p:cNvSpPr>
            <a:spLocks noGrp="1"/>
          </p:cNvSpPr>
          <p:nvPr>
            <p:ph type="body" sz="quarter" idx="3"/>
          </p:nvPr>
        </p:nvSpPr>
        <p:spPr>
          <a:prstGeom prst="rect">
            <a:avLst/>
          </a:prstGeom>
        </p:spPr>
        <p:txBody>
          <a:bodyPr/>
          <a:lstStyle/>
          <a:p>
            <a:pPr marL="0" indent="0">
              <a:buNone/>
            </a:pPr>
            <a:r>
              <a:rPr lang="ja-JP" altLang="en-US" dirty="0"/>
              <a:t>県の予算がどのように活用されているのか</a:t>
            </a:r>
            <a:endParaRPr lang="en-US" altLang="ja-JP" dirty="0"/>
          </a:p>
          <a:p>
            <a:pPr marL="0" indent="0">
              <a:buNone/>
            </a:pPr>
            <a:r>
              <a:rPr kumimoji="1" lang="ja-JP" altLang="en-US" dirty="0"/>
              <a:t>　このことはどうなっている？</a:t>
            </a:r>
            <a:endParaRPr kumimoji="1" lang="en-US" altLang="ja-JP" dirty="0"/>
          </a:p>
          <a:p>
            <a:pPr marL="0" indent="0">
              <a:buNone/>
            </a:pPr>
            <a:r>
              <a:rPr lang="ja-JP" altLang="en-US" dirty="0"/>
              <a:t>　を身近な議員に聞くことはとても大切です。</a:t>
            </a:r>
            <a:endParaRPr lang="en-US" altLang="ja-JP" dirty="0"/>
          </a:p>
          <a:p>
            <a:endParaRPr kumimoji="1" lang="ja-JP" altLang="en-US"/>
          </a:p>
        </p:txBody>
      </p:sp>
      <p:sp>
        <p:nvSpPr>
          <p:cNvPr id="1216" name="四角形 97"/>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16</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四角形 58"/>
          <p:cNvSpPr>
            <a:spLocks noGrp="1" noRot="1" noChangeAspect="1"/>
          </p:cNvSpPr>
          <p:nvPr>
            <p:ph type="sldImg" idx="2"/>
          </p:nvPr>
        </p:nvSpPr>
        <p:spPr>
          <a:xfrm>
            <a:off x="79375" y="739775"/>
            <a:ext cx="6577013" cy="3700463"/>
          </a:xfrm>
          <a:prstGeom prst="rect">
            <a:avLst/>
          </a:prstGeom>
        </p:spPr>
        <p:txBody>
          <a:bodyPr/>
          <a:lstStyle/>
          <a:p>
            <a:endParaRPr kumimoji="1" lang="ja-JP" altLang="en-US"/>
          </a:p>
        </p:txBody>
      </p:sp>
      <p:sp>
        <p:nvSpPr>
          <p:cNvPr id="1180" name="四角形 59"/>
          <p:cNvSpPr>
            <a:spLocks noGrp="1"/>
          </p:cNvSpPr>
          <p:nvPr>
            <p:ph type="body" sz="quarter" idx="3"/>
          </p:nvPr>
        </p:nvSpPr>
        <p:spPr>
          <a:prstGeom prst="rect">
            <a:avLst/>
          </a:prstGeom>
        </p:spPr>
        <p:txBody>
          <a:bodyPr/>
          <a:lstStyle/>
          <a:p>
            <a:r>
              <a:rPr kumimoji="1" lang="ja-JP" altLang="en-US" dirty="0"/>
              <a:t>最後に増田会長がよく用いている言葉　掲載させていただきました。</a:t>
            </a:r>
            <a:endParaRPr kumimoji="1" lang="en-US" altLang="ja-JP"/>
          </a:p>
          <a:p>
            <a:endParaRPr kumimoji="1" lang="ja-JP" altLang="en-US" dirty="0"/>
          </a:p>
        </p:txBody>
      </p:sp>
      <p:sp>
        <p:nvSpPr>
          <p:cNvPr id="1181" name="四角形 60"/>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17</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031"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1032"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1033" name="日付プレースホルダー 3"/>
          <p:cNvSpPr>
            <a:spLocks noGrp="1"/>
          </p:cNvSpPr>
          <p:nvPr>
            <p:ph type="dt" sz="half" idx="10"/>
          </p:nvPr>
        </p:nvSpPr>
        <p:spPr/>
        <p:txBody>
          <a:bodyPr/>
          <a:lstStyle/>
          <a:p>
            <a:fld id="{85032A8B-A6DD-48E8-8E70-3E08C8BC44FF}" type="datetimeFigureOut">
              <a:rPr kumimoji="1" lang="ja-JP" altLang="en-US" smtClean="0"/>
              <a:t>2024/6/27</a:t>
            </a:fld>
            <a:endParaRPr kumimoji="1" lang="ja-JP" altLang="en-US"/>
          </a:p>
        </p:txBody>
      </p:sp>
      <p:sp>
        <p:nvSpPr>
          <p:cNvPr id="1034" name="フッター プレースホルダー 4"/>
          <p:cNvSpPr>
            <a:spLocks noGrp="1"/>
          </p:cNvSpPr>
          <p:nvPr>
            <p:ph type="ftr" sz="quarter" idx="11"/>
          </p:nvPr>
        </p:nvSpPr>
        <p:spPr/>
        <p:txBody>
          <a:bodyPr/>
          <a:lstStyle/>
          <a:p>
            <a:endParaRPr kumimoji="1" lang="ja-JP" altLang="en-US"/>
          </a:p>
        </p:txBody>
      </p:sp>
      <p:sp>
        <p:nvSpPr>
          <p:cNvPr id="1035" name="スライド番号プレースホルダー 5"/>
          <p:cNvSpPr>
            <a:spLocks noGrp="1"/>
          </p:cNvSpPr>
          <p:nvPr>
            <p:ph type="sldNum" sz="quarter" idx="12"/>
          </p:nvPr>
        </p:nvSpPr>
        <p:spPr/>
        <p:txBody>
          <a:bodyPr/>
          <a:lstStyle/>
          <a:p>
            <a:fld id="{79EC24B2-A58C-460C-9913-1D1AA86275F4}" type="slidenum">
              <a:rPr kumimoji="1" lang="ja-JP" altLang="en-US" smtClean="0"/>
              <a:t>‹#›</a:t>
            </a:fld>
            <a:endParaRPr kumimoji="1" lang="ja-JP" altLang="en-US"/>
          </a:p>
        </p:txBody>
      </p:sp>
    </p:spTree>
    <p:extLst>
      <p:ext uri="{BB962C8B-B14F-4D97-AF65-F5344CB8AC3E}">
        <p14:creationId xmlns:p14="http://schemas.microsoft.com/office/powerpoint/2010/main" val="3625518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1088" name="タイトル 1"/>
          <p:cNvSpPr>
            <a:spLocks noGrp="1"/>
          </p:cNvSpPr>
          <p:nvPr>
            <p:ph type="title"/>
          </p:nvPr>
        </p:nvSpPr>
        <p:spPr/>
        <p:txBody>
          <a:bodyPr/>
          <a:lstStyle/>
          <a:p>
            <a:r>
              <a:rPr kumimoji="1" lang="ja-JP" altLang="en-US"/>
              <a:t>マスター タイトルの書式設定</a:t>
            </a:r>
          </a:p>
        </p:txBody>
      </p:sp>
      <p:sp>
        <p:nvSpPr>
          <p:cNvPr id="1089"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90" name="日付プレースホルダー 3"/>
          <p:cNvSpPr>
            <a:spLocks noGrp="1"/>
          </p:cNvSpPr>
          <p:nvPr>
            <p:ph type="dt" sz="half" idx="10"/>
          </p:nvPr>
        </p:nvSpPr>
        <p:spPr/>
        <p:txBody>
          <a:bodyPr/>
          <a:lstStyle/>
          <a:p>
            <a:fld id="{85032A8B-A6DD-48E8-8E70-3E08C8BC44FF}" type="datetimeFigureOut">
              <a:rPr kumimoji="1" lang="ja-JP" altLang="en-US" smtClean="0"/>
              <a:t>2024/6/27</a:t>
            </a:fld>
            <a:endParaRPr kumimoji="1" lang="ja-JP" altLang="en-US"/>
          </a:p>
        </p:txBody>
      </p:sp>
      <p:sp>
        <p:nvSpPr>
          <p:cNvPr id="1091" name="フッター プレースホルダー 4"/>
          <p:cNvSpPr>
            <a:spLocks noGrp="1"/>
          </p:cNvSpPr>
          <p:nvPr>
            <p:ph type="ftr" sz="quarter" idx="11"/>
          </p:nvPr>
        </p:nvSpPr>
        <p:spPr/>
        <p:txBody>
          <a:bodyPr/>
          <a:lstStyle/>
          <a:p>
            <a:endParaRPr kumimoji="1" lang="ja-JP" altLang="en-US"/>
          </a:p>
        </p:txBody>
      </p:sp>
      <p:sp>
        <p:nvSpPr>
          <p:cNvPr id="1092" name="スライド番号プレースホルダー 5"/>
          <p:cNvSpPr>
            <a:spLocks noGrp="1"/>
          </p:cNvSpPr>
          <p:nvPr>
            <p:ph type="sldNum" sz="quarter" idx="12"/>
          </p:nvPr>
        </p:nvSpPr>
        <p:spPr/>
        <p:txBody>
          <a:bodyPr/>
          <a:lstStyle/>
          <a:p>
            <a:fld id="{79EC24B2-A58C-460C-9913-1D1AA86275F4}" type="slidenum">
              <a:rPr kumimoji="1" lang="ja-JP" altLang="en-US" smtClean="0"/>
              <a:t>‹#›</a:t>
            </a:fld>
            <a:endParaRPr kumimoji="1" lang="ja-JP" altLang="en-US"/>
          </a:p>
        </p:txBody>
      </p:sp>
    </p:spTree>
    <p:extLst>
      <p:ext uri="{BB962C8B-B14F-4D97-AF65-F5344CB8AC3E}">
        <p14:creationId xmlns:p14="http://schemas.microsoft.com/office/powerpoint/2010/main" val="1911529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1094"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1095"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96" name="日付プレースホルダー 3"/>
          <p:cNvSpPr>
            <a:spLocks noGrp="1"/>
          </p:cNvSpPr>
          <p:nvPr>
            <p:ph type="dt" sz="half" idx="10"/>
          </p:nvPr>
        </p:nvSpPr>
        <p:spPr/>
        <p:txBody>
          <a:bodyPr/>
          <a:lstStyle/>
          <a:p>
            <a:fld id="{85032A8B-A6DD-48E8-8E70-3E08C8BC44FF}" type="datetimeFigureOut">
              <a:rPr kumimoji="1" lang="ja-JP" altLang="en-US" smtClean="0"/>
              <a:t>2024/6/27</a:t>
            </a:fld>
            <a:endParaRPr kumimoji="1" lang="ja-JP" altLang="en-US"/>
          </a:p>
        </p:txBody>
      </p:sp>
      <p:sp>
        <p:nvSpPr>
          <p:cNvPr id="1097" name="フッター プレースホルダー 4"/>
          <p:cNvSpPr>
            <a:spLocks noGrp="1"/>
          </p:cNvSpPr>
          <p:nvPr>
            <p:ph type="ftr" sz="quarter" idx="11"/>
          </p:nvPr>
        </p:nvSpPr>
        <p:spPr/>
        <p:txBody>
          <a:bodyPr/>
          <a:lstStyle/>
          <a:p>
            <a:endParaRPr kumimoji="1" lang="ja-JP" altLang="en-US"/>
          </a:p>
        </p:txBody>
      </p:sp>
      <p:sp>
        <p:nvSpPr>
          <p:cNvPr id="1098" name="スライド番号プレースホルダー 5"/>
          <p:cNvSpPr>
            <a:spLocks noGrp="1"/>
          </p:cNvSpPr>
          <p:nvPr>
            <p:ph type="sldNum" sz="quarter" idx="12"/>
          </p:nvPr>
        </p:nvSpPr>
        <p:spPr/>
        <p:txBody>
          <a:bodyPr/>
          <a:lstStyle/>
          <a:p>
            <a:fld id="{79EC24B2-A58C-460C-9913-1D1AA86275F4}" type="slidenum">
              <a:rPr kumimoji="1" lang="ja-JP" altLang="en-US" smtClean="0"/>
              <a:t>‹#›</a:t>
            </a:fld>
            <a:endParaRPr kumimoji="1" lang="ja-JP" altLang="en-US"/>
          </a:p>
        </p:txBody>
      </p:sp>
    </p:spTree>
    <p:extLst>
      <p:ext uri="{BB962C8B-B14F-4D97-AF65-F5344CB8AC3E}">
        <p14:creationId xmlns:p14="http://schemas.microsoft.com/office/powerpoint/2010/main" val="1036254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37" name="タイトル 1"/>
          <p:cNvSpPr>
            <a:spLocks noGrp="1"/>
          </p:cNvSpPr>
          <p:nvPr>
            <p:ph type="title"/>
          </p:nvPr>
        </p:nvSpPr>
        <p:spPr/>
        <p:txBody>
          <a:bodyPr/>
          <a:lstStyle/>
          <a:p>
            <a:r>
              <a:rPr kumimoji="1" lang="ja-JP" altLang="en-US"/>
              <a:t>マスター タイトルの書式設定</a:t>
            </a:r>
          </a:p>
        </p:txBody>
      </p:sp>
      <p:sp>
        <p:nvSpPr>
          <p:cNvPr id="1038"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39" name="日付プレースホルダー 3"/>
          <p:cNvSpPr>
            <a:spLocks noGrp="1"/>
          </p:cNvSpPr>
          <p:nvPr>
            <p:ph type="dt" sz="half" idx="10"/>
          </p:nvPr>
        </p:nvSpPr>
        <p:spPr/>
        <p:txBody>
          <a:bodyPr/>
          <a:lstStyle/>
          <a:p>
            <a:fld id="{85032A8B-A6DD-48E8-8E70-3E08C8BC44FF}" type="datetimeFigureOut">
              <a:rPr kumimoji="1" lang="ja-JP" altLang="en-US" smtClean="0"/>
              <a:t>2024/6/27</a:t>
            </a:fld>
            <a:endParaRPr kumimoji="1" lang="ja-JP" altLang="en-US"/>
          </a:p>
        </p:txBody>
      </p:sp>
      <p:sp>
        <p:nvSpPr>
          <p:cNvPr id="1040" name="フッター プレースホルダー 4"/>
          <p:cNvSpPr>
            <a:spLocks noGrp="1"/>
          </p:cNvSpPr>
          <p:nvPr>
            <p:ph type="ftr" sz="quarter" idx="11"/>
          </p:nvPr>
        </p:nvSpPr>
        <p:spPr/>
        <p:txBody>
          <a:bodyPr/>
          <a:lstStyle/>
          <a:p>
            <a:endParaRPr kumimoji="1" lang="ja-JP" altLang="en-US"/>
          </a:p>
        </p:txBody>
      </p:sp>
      <p:sp>
        <p:nvSpPr>
          <p:cNvPr id="1041" name="スライド番号プレースホルダー 5"/>
          <p:cNvSpPr>
            <a:spLocks noGrp="1"/>
          </p:cNvSpPr>
          <p:nvPr>
            <p:ph type="sldNum" sz="quarter" idx="12"/>
          </p:nvPr>
        </p:nvSpPr>
        <p:spPr/>
        <p:txBody>
          <a:bodyPr/>
          <a:lstStyle/>
          <a:p>
            <a:fld id="{79EC24B2-A58C-460C-9913-1D1AA86275F4}" type="slidenum">
              <a:rPr kumimoji="1" lang="ja-JP" altLang="en-US" smtClean="0"/>
              <a:t>‹#›</a:t>
            </a:fld>
            <a:endParaRPr kumimoji="1" lang="ja-JP" altLang="en-US"/>
          </a:p>
        </p:txBody>
      </p:sp>
    </p:spTree>
    <p:extLst>
      <p:ext uri="{BB962C8B-B14F-4D97-AF65-F5344CB8AC3E}">
        <p14:creationId xmlns:p14="http://schemas.microsoft.com/office/powerpoint/2010/main" val="1445945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43"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1044"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1045" name="日付プレースホルダー 3"/>
          <p:cNvSpPr>
            <a:spLocks noGrp="1"/>
          </p:cNvSpPr>
          <p:nvPr>
            <p:ph type="dt" sz="half" idx="10"/>
          </p:nvPr>
        </p:nvSpPr>
        <p:spPr/>
        <p:txBody>
          <a:bodyPr/>
          <a:lstStyle/>
          <a:p>
            <a:fld id="{85032A8B-A6DD-48E8-8E70-3E08C8BC44FF}" type="datetimeFigureOut">
              <a:rPr kumimoji="1" lang="ja-JP" altLang="en-US" smtClean="0"/>
              <a:t>2024/6/27</a:t>
            </a:fld>
            <a:endParaRPr kumimoji="1" lang="ja-JP" altLang="en-US"/>
          </a:p>
        </p:txBody>
      </p:sp>
      <p:sp>
        <p:nvSpPr>
          <p:cNvPr id="1046" name="フッター プレースホルダー 4"/>
          <p:cNvSpPr>
            <a:spLocks noGrp="1"/>
          </p:cNvSpPr>
          <p:nvPr>
            <p:ph type="ftr" sz="quarter" idx="11"/>
          </p:nvPr>
        </p:nvSpPr>
        <p:spPr/>
        <p:txBody>
          <a:bodyPr/>
          <a:lstStyle/>
          <a:p>
            <a:endParaRPr kumimoji="1" lang="ja-JP" altLang="en-US"/>
          </a:p>
        </p:txBody>
      </p:sp>
      <p:sp>
        <p:nvSpPr>
          <p:cNvPr id="1047" name="スライド番号プレースホルダー 5"/>
          <p:cNvSpPr>
            <a:spLocks noGrp="1"/>
          </p:cNvSpPr>
          <p:nvPr>
            <p:ph type="sldNum" sz="quarter" idx="12"/>
          </p:nvPr>
        </p:nvSpPr>
        <p:spPr/>
        <p:txBody>
          <a:bodyPr/>
          <a:lstStyle/>
          <a:p>
            <a:fld id="{79EC24B2-A58C-460C-9913-1D1AA86275F4}" type="slidenum">
              <a:rPr kumimoji="1" lang="ja-JP" altLang="en-US" smtClean="0"/>
              <a:t>‹#›</a:t>
            </a:fld>
            <a:endParaRPr kumimoji="1" lang="ja-JP" altLang="en-US"/>
          </a:p>
        </p:txBody>
      </p:sp>
    </p:spTree>
    <p:extLst>
      <p:ext uri="{BB962C8B-B14F-4D97-AF65-F5344CB8AC3E}">
        <p14:creationId xmlns:p14="http://schemas.microsoft.com/office/powerpoint/2010/main" val="970340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49" name="タイトル 1"/>
          <p:cNvSpPr>
            <a:spLocks noGrp="1"/>
          </p:cNvSpPr>
          <p:nvPr>
            <p:ph type="title"/>
          </p:nvPr>
        </p:nvSpPr>
        <p:spPr/>
        <p:txBody>
          <a:bodyPr/>
          <a:lstStyle/>
          <a:p>
            <a:r>
              <a:rPr kumimoji="1" lang="ja-JP" altLang="en-US"/>
              <a:t>マスター タイトルの書式設定</a:t>
            </a:r>
          </a:p>
        </p:txBody>
      </p:sp>
      <p:sp>
        <p:nvSpPr>
          <p:cNvPr id="1050"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51"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52" name="日付プレースホルダー 4"/>
          <p:cNvSpPr>
            <a:spLocks noGrp="1"/>
          </p:cNvSpPr>
          <p:nvPr>
            <p:ph type="dt" sz="half" idx="10"/>
          </p:nvPr>
        </p:nvSpPr>
        <p:spPr/>
        <p:txBody>
          <a:bodyPr/>
          <a:lstStyle/>
          <a:p>
            <a:fld id="{85032A8B-A6DD-48E8-8E70-3E08C8BC44FF}" type="datetimeFigureOut">
              <a:rPr kumimoji="1" lang="ja-JP" altLang="en-US" smtClean="0"/>
              <a:t>2024/6/27</a:t>
            </a:fld>
            <a:endParaRPr kumimoji="1" lang="ja-JP" altLang="en-US"/>
          </a:p>
        </p:txBody>
      </p:sp>
      <p:sp>
        <p:nvSpPr>
          <p:cNvPr id="1053" name="フッター プレースホルダー 5"/>
          <p:cNvSpPr>
            <a:spLocks noGrp="1"/>
          </p:cNvSpPr>
          <p:nvPr>
            <p:ph type="ftr" sz="quarter" idx="11"/>
          </p:nvPr>
        </p:nvSpPr>
        <p:spPr/>
        <p:txBody>
          <a:bodyPr/>
          <a:lstStyle/>
          <a:p>
            <a:endParaRPr kumimoji="1" lang="ja-JP" altLang="en-US"/>
          </a:p>
        </p:txBody>
      </p:sp>
      <p:sp>
        <p:nvSpPr>
          <p:cNvPr id="1054" name="スライド番号プレースホルダー 6"/>
          <p:cNvSpPr>
            <a:spLocks noGrp="1"/>
          </p:cNvSpPr>
          <p:nvPr>
            <p:ph type="sldNum" sz="quarter" idx="12"/>
          </p:nvPr>
        </p:nvSpPr>
        <p:spPr/>
        <p:txBody>
          <a:bodyPr/>
          <a:lstStyle/>
          <a:p>
            <a:fld id="{79EC24B2-A58C-460C-9913-1D1AA86275F4}" type="slidenum">
              <a:rPr kumimoji="1" lang="ja-JP" altLang="en-US" smtClean="0"/>
              <a:t>‹#›</a:t>
            </a:fld>
            <a:endParaRPr kumimoji="1" lang="ja-JP" altLang="en-US"/>
          </a:p>
        </p:txBody>
      </p:sp>
    </p:spTree>
    <p:extLst>
      <p:ext uri="{BB962C8B-B14F-4D97-AF65-F5344CB8AC3E}">
        <p14:creationId xmlns:p14="http://schemas.microsoft.com/office/powerpoint/2010/main" val="1526668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56"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1057"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58"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59"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60"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61" name="日付プレースホルダー 6"/>
          <p:cNvSpPr>
            <a:spLocks noGrp="1"/>
          </p:cNvSpPr>
          <p:nvPr>
            <p:ph type="dt" sz="half" idx="10"/>
          </p:nvPr>
        </p:nvSpPr>
        <p:spPr/>
        <p:txBody>
          <a:bodyPr/>
          <a:lstStyle/>
          <a:p>
            <a:fld id="{85032A8B-A6DD-48E8-8E70-3E08C8BC44FF}" type="datetimeFigureOut">
              <a:rPr kumimoji="1" lang="ja-JP" altLang="en-US" smtClean="0"/>
              <a:t>2024/6/27</a:t>
            </a:fld>
            <a:endParaRPr kumimoji="1" lang="ja-JP" altLang="en-US"/>
          </a:p>
        </p:txBody>
      </p:sp>
      <p:sp>
        <p:nvSpPr>
          <p:cNvPr id="1062" name="フッター プレースホルダー 7"/>
          <p:cNvSpPr>
            <a:spLocks noGrp="1"/>
          </p:cNvSpPr>
          <p:nvPr>
            <p:ph type="ftr" sz="quarter" idx="11"/>
          </p:nvPr>
        </p:nvSpPr>
        <p:spPr/>
        <p:txBody>
          <a:bodyPr/>
          <a:lstStyle/>
          <a:p>
            <a:endParaRPr kumimoji="1" lang="ja-JP" altLang="en-US"/>
          </a:p>
        </p:txBody>
      </p:sp>
      <p:sp>
        <p:nvSpPr>
          <p:cNvPr id="1063" name="スライド番号プレースホルダー 8"/>
          <p:cNvSpPr>
            <a:spLocks noGrp="1"/>
          </p:cNvSpPr>
          <p:nvPr>
            <p:ph type="sldNum" sz="quarter" idx="12"/>
          </p:nvPr>
        </p:nvSpPr>
        <p:spPr/>
        <p:txBody>
          <a:bodyPr/>
          <a:lstStyle/>
          <a:p>
            <a:fld id="{79EC24B2-A58C-460C-9913-1D1AA86275F4}" type="slidenum">
              <a:rPr kumimoji="1" lang="ja-JP" altLang="en-US" smtClean="0"/>
              <a:t>‹#›</a:t>
            </a:fld>
            <a:endParaRPr kumimoji="1" lang="ja-JP" altLang="en-US"/>
          </a:p>
        </p:txBody>
      </p:sp>
    </p:spTree>
    <p:extLst>
      <p:ext uri="{BB962C8B-B14F-4D97-AF65-F5344CB8AC3E}">
        <p14:creationId xmlns:p14="http://schemas.microsoft.com/office/powerpoint/2010/main" val="2401278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65" name="タイトル 1"/>
          <p:cNvSpPr>
            <a:spLocks noGrp="1"/>
          </p:cNvSpPr>
          <p:nvPr>
            <p:ph type="title"/>
          </p:nvPr>
        </p:nvSpPr>
        <p:spPr/>
        <p:txBody>
          <a:bodyPr/>
          <a:lstStyle/>
          <a:p>
            <a:r>
              <a:rPr kumimoji="1" lang="ja-JP" altLang="en-US"/>
              <a:t>マスター タイトルの書式設定</a:t>
            </a:r>
          </a:p>
        </p:txBody>
      </p:sp>
      <p:sp>
        <p:nvSpPr>
          <p:cNvPr id="1066" name="日付プレースホルダー 2"/>
          <p:cNvSpPr>
            <a:spLocks noGrp="1"/>
          </p:cNvSpPr>
          <p:nvPr>
            <p:ph type="dt" sz="half" idx="10"/>
          </p:nvPr>
        </p:nvSpPr>
        <p:spPr/>
        <p:txBody>
          <a:bodyPr/>
          <a:lstStyle/>
          <a:p>
            <a:fld id="{85032A8B-A6DD-48E8-8E70-3E08C8BC44FF}" type="datetimeFigureOut">
              <a:rPr kumimoji="1" lang="ja-JP" altLang="en-US" smtClean="0"/>
              <a:t>2024/6/27</a:t>
            </a:fld>
            <a:endParaRPr kumimoji="1" lang="ja-JP" altLang="en-US"/>
          </a:p>
        </p:txBody>
      </p:sp>
      <p:sp>
        <p:nvSpPr>
          <p:cNvPr id="1067" name="フッター プレースホルダー 3"/>
          <p:cNvSpPr>
            <a:spLocks noGrp="1"/>
          </p:cNvSpPr>
          <p:nvPr>
            <p:ph type="ftr" sz="quarter" idx="11"/>
          </p:nvPr>
        </p:nvSpPr>
        <p:spPr/>
        <p:txBody>
          <a:bodyPr/>
          <a:lstStyle/>
          <a:p>
            <a:endParaRPr kumimoji="1" lang="ja-JP" altLang="en-US"/>
          </a:p>
        </p:txBody>
      </p:sp>
      <p:sp>
        <p:nvSpPr>
          <p:cNvPr id="1068" name="スライド番号プレースホルダー 4"/>
          <p:cNvSpPr>
            <a:spLocks noGrp="1"/>
          </p:cNvSpPr>
          <p:nvPr>
            <p:ph type="sldNum" sz="quarter" idx="12"/>
          </p:nvPr>
        </p:nvSpPr>
        <p:spPr/>
        <p:txBody>
          <a:bodyPr/>
          <a:lstStyle/>
          <a:p>
            <a:fld id="{79EC24B2-A58C-460C-9913-1D1AA86275F4}" type="slidenum">
              <a:rPr kumimoji="1" lang="ja-JP" altLang="en-US" smtClean="0"/>
              <a:t>‹#›</a:t>
            </a:fld>
            <a:endParaRPr kumimoji="1" lang="ja-JP" altLang="en-US"/>
          </a:p>
        </p:txBody>
      </p:sp>
    </p:spTree>
    <p:extLst>
      <p:ext uri="{BB962C8B-B14F-4D97-AF65-F5344CB8AC3E}">
        <p14:creationId xmlns:p14="http://schemas.microsoft.com/office/powerpoint/2010/main" val="2982777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70" name="日付プレースホルダー 1"/>
          <p:cNvSpPr>
            <a:spLocks noGrp="1"/>
          </p:cNvSpPr>
          <p:nvPr>
            <p:ph type="dt" sz="half" idx="10"/>
          </p:nvPr>
        </p:nvSpPr>
        <p:spPr/>
        <p:txBody>
          <a:bodyPr/>
          <a:lstStyle/>
          <a:p>
            <a:fld id="{85032A8B-A6DD-48E8-8E70-3E08C8BC44FF}" type="datetimeFigureOut">
              <a:rPr kumimoji="1" lang="ja-JP" altLang="en-US" smtClean="0"/>
              <a:t>2024/6/27</a:t>
            </a:fld>
            <a:endParaRPr kumimoji="1" lang="ja-JP" altLang="en-US"/>
          </a:p>
        </p:txBody>
      </p:sp>
      <p:sp>
        <p:nvSpPr>
          <p:cNvPr id="1071" name="フッター プレースホルダー 2"/>
          <p:cNvSpPr>
            <a:spLocks noGrp="1"/>
          </p:cNvSpPr>
          <p:nvPr>
            <p:ph type="ftr" sz="quarter" idx="11"/>
          </p:nvPr>
        </p:nvSpPr>
        <p:spPr/>
        <p:txBody>
          <a:bodyPr/>
          <a:lstStyle/>
          <a:p>
            <a:endParaRPr kumimoji="1" lang="ja-JP" altLang="en-US"/>
          </a:p>
        </p:txBody>
      </p:sp>
      <p:sp>
        <p:nvSpPr>
          <p:cNvPr id="1072" name="スライド番号プレースホルダー 3"/>
          <p:cNvSpPr>
            <a:spLocks noGrp="1"/>
          </p:cNvSpPr>
          <p:nvPr>
            <p:ph type="sldNum" sz="quarter" idx="12"/>
          </p:nvPr>
        </p:nvSpPr>
        <p:spPr/>
        <p:txBody>
          <a:bodyPr/>
          <a:lstStyle/>
          <a:p>
            <a:fld id="{79EC24B2-A58C-460C-9913-1D1AA86275F4}" type="slidenum">
              <a:rPr kumimoji="1" lang="ja-JP" altLang="en-US" smtClean="0"/>
              <a:t>‹#›</a:t>
            </a:fld>
            <a:endParaRPr kumimoji="1" lang="ja-JP" altLang="en-US"/>
          </a:p>
        </p:txBody>
      </p:sp>
    </p:spTree>
    <p:extLst>
      <p:ext uri="{BB962C8B-B14F-4D97-AF65-F5344CB8AC3E}">
        <p14:creationId xmlns:p14="http://schemas.microsoft.com/office/powerpoint/2010/main" val="590018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1074"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1075"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76"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1077" name="日付プレースホルダー 4"/>
          <p:cNvSpPr>
            <a:spLocks noGrp="1"/>
          </p:cNvSpPr>
          <p:nvPr>
            <p:ph type="dt" sz="half" idx="10"/>
          </p:nvPr>
        </p:nvSpPr>
        <p:spPr/>
        <p:txBody>
          <a:bodyPr/>
          <a:lstStyle/>
          <a:p>
            <a:fld id="{85032A8B-A6DD-48E8-8E70-3E08C8BC44FF}" type="datetimeFigureOut">
              <a:rPr kumimoji="1" lang="ja-JP" altLang="en-US" smtClean="0"/>
              <a:t>2024/6/27</a:t>
            </a:fld>
            <a:endParaRPr kumimoji="1" lang="ja-JP" altLang="en-US"/>
          </a:p>
        </p:txBody>
      </p:sp>
      <p:sp>
        <p:nvSpPr>
          <p:cNvPr id="1078" name="フッター プレースホルダー 5"/>
          <p:cNvSpPr>
            <a:spLocks noGrp="1"/>
          </p:cNvSpPr>
          <p:nvPr>
            <p:ph type="ftr" sz="quarter" idx="11"/>
          </p:nvPr>
        </p:nvSpPr>
        <p:spPr/>
        <p:txBody>
          <a:bodyPr/>
          <a:lstStyle/>
          <a:p>
            <a:endParaRPr kumimoji="1" lang="ja-JP" altLang="en-US"/>
          </a:p>
        </p:txBody>
      </p:sp>
      <p:sp>
        <p:nvSpPr>
          <p:cNvPr id="1079" name="スライド番号プレースホルダー 6"/>
          <p:cNvSpPr>
            <a:spLocks noGrp="1"/>
          </p:cNvSpPr>
          <p:nvPr>
            <p:ph type="sldNum" sz="quarter" idx="12"/>
          </p:nvPr>
        </p:nvSpPr>
        <p:spPr/>
        <p:txBody>
          <a:bodyPr/>
          <a:lstStyle/>
          <a:p>
            <a:fld id="{79EC24B2-A58C-460C-9913-1D1AA86275F4}" type="slidenum">
              <a:rPr kumimoji="1" lang="ja-JP" altLang="en-US" smtClean="0"/>
              <a:t>‹#›</a:t>
            </a:fld>
            <a:endParaRPr kumimoji="1" lang="ja-JP" altLang="en-US"/>
          </a:p>
        </p:txBody>
      </p:sp>
    </p:spTree>
    <p:extLst>
      <p:ext uri="{BB962C8B-B14F-4D97-AF65-F5344CB8AC3E}">
        <p14:creationId xmlns:p14="http://schemas.microsoft.com/office/powerpoint/2010/main" val="3096118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81"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1082"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1083"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1084" name="日付プレースホルダー 4"/>
          <p:cNvSpPr>
            <a:spLocks noGrp="1"/>
          </p:cNvSpPr>
          <p:nvPr>
            <p:ph type="dt" sz="half" idx="10"/>
          </p:nvPr>
        </p:nvSpPr>
        <p:spPr/>
        <p:txBody>
          <a:bodyPr/>
          <a:lstStyle/>
          <a:p>
            <a:fld id="{85032A8B-A6DD-48E8-8E70-3E08C8BC44FF}" type="datetimeFigureOut">
              <a:rPr kumimoji="1" lang="ja-JP" altLang="en-US" smtClean="0"/>
              <a:t>2024/6/27</a:t>
            </a:fld>
            <a:endParaRPr kumimoji="1" lang="ja-JP" altLang="en-US"/>
          </a:p>
        </p:txBody>
      </p:sp>
      <p:sp>
        <p:nvSpPr>
          <p:cNvPr id="1085" name="フッター プレースホルダー 5"/>
          <p:cNvSpPr>
            <a:spLocks noGrp="1"/>
          </p:cNvSpPr>
          <p:nvPr>
            <p:ph type="ftr" sz="quarter" idx="11"/>
          </p:nvPr>
        </p:nvSpPr>
        <p:spPr/>
        <p:txBody>
          <a:bodyPr/>
          <a:lstStyle/>
          <a:p>
            <a:endParaRPr kumimoji="1" lang="ja-JP" altLang="en-US"/>
          </a:p>
        </p:txBody>
      </p:sp>
      <p:sp>
        <p:nvSpPr>
          <p:cNvPr id="1086" name="スライド番号プレースホルダー 6"/>
          <p:cNvSpPr>
            <a:spLocks noGrp="1"/>
          </p:cNvSpPr>
          <p:nvPr>
            <p:ph type="sldNum" sz="quarter" idx="12"/>
          </p:nvPr>
        </p:nvSpPr>
        <p:spPr/>
        <p:txBody>
          <a:bodyPr/>
          <a:lstStyle/>
          <a:p>
            <a:fld id="{79EC24B2-A58C-460C-9913-1D1AA86275F4}" type="slidenum">
              <a:rPr kumimoji="1" lang="ja-JP" altLang="en-US" smtClean="0"/>
              <a:t>‹#›</a:t>
            </a:fld>
            <a:endParaRPr kumimoji="1" lang="ja-JP" altLang="en-US"/>
          </a:p>
        </p:txBody>
      </p:sp>
    </p:spTree>
    <p:extLst>
      <p:ext uri="{BB962C8B-B14F-4D97-AF65-F5344CB8AC3E}">
        <p14:creationId xmlns:p14="http://schemas.microsoft.com/office/powerpoint/2010/main" val="1535566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5"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1026"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27"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032A8B-A6DD-48E8-8E70-3E08C8BC44FF}" type="datetimeFigureOut">
              <a:rPr kumimoji="1" lang="ja-JP" altLang="en-US" smtClean="0"/>
              <a:t>2024/6/27</a:t>
            </a:fld>
            <a:endParaRPr kumimoji="1" lang="ja-JP" altLang="en-US"/>
          </a:p>
        </p:txBody>
      </p:sp>
      <p:sp>
        <p:nvSpPr>
          <p:cNvPr id="1028"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1029"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EC24B2-A58C-460C-9913-1D1AA86275F4}" type="slidenum">
              <a:rPr kumimoji="1" lang="ja-JP" altLang="en-US" smtClean="0"/>
              <a:t>‹#›</a:t>
            </a:fld>
            <a:endParaRPr kumimoji="1" lang="ja-JP" altLang="en-US"/>
          </a:p>
        </p:txBody>
      </p:sp>
    </p:spTree>
    <p:extLst>
      <p:ext uri="{BB962C8B-B14F-4D97-AF65-F5344CB8AC3E}">
        <p14:creationId xmlns:p14="http://schemas.microsoft.com/office/powerpoint/2010/main" val="3056914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タイトル 1"/>
          <p:cNvSpPr>
            <a:spLocks noGrp="1"/>
          </p:cNvSpPr>
          <p:nvPr>
            <p:ph type="title"/>
          </p:nvPr>
        </p:nvSpPr>
        <p:spPr>
          <a:xfrm>
            <a:off x="3569918" y="1905826"/>
            <a:ext cx="8480120" cy="1325563"/>
          </a:xfrm>
        </p:spPr>
        <p:txBody>
          <a:bodyPr>
            <a:normAutofit fontScale="90000"/>
          </a:bodyPr>
          <a:lstStyle/>
          <a:p>
            <a:r>
              <a:rPr kumimoji="1" lang="ja-JP" altLang="en-US" b="1" dirty="0">
                <a:latin typeface="UD デジタル 教科書体 NK-R" panose="02020400000000000000" pitchFamily="18" charset="-128"/>
                <a:ea typeface="UD デジタル 教科書体 NK-R" panose="02020400000000000000" pitchFamily="18" charset="-128"/>
              </a:rPr>
              <a:t>２０２４年</a:t>
            </a:r>
            <a:r>
              <a:rPr kumimoji="1" lang="ja-JP" altLang="en-US" b="1" dirty="0">
                <a:solidFill>
                  <a:srgbClr val="FF99FF"/>
                </a:solidFill>
                <a:latin typeface="UD デジタル 教科書体 NK-R" panose="02020400000000000000" pitchFamily="18" charset="-128"/>
                <a:ea typeface="UD デジタル 教科書体 NK-R" panose="02020400000000000000" pitchFamily="18" charset="-128"/>
              </a:rPr>
              <a:t>も</a:t>
            </a:r>
            <a:r>
              <a:rPr kumimoji="1" lang="ja-JP" altLang="en-US" b="1" dirty="0">
                <a:solidFill>
                  <a:srgbClr val="92D050"/>
                </a:solidFill>
                <a:latin typeface="UD デジタル 教科書体 NK-R" panose="02020400000000000000" pitchFamily="18" charset="-128"/>
                <a:ea typeface="UD デジタル 教科書体 NK-R" panose="02020400000000000000" pitchFamily="18" charset="-128"/>
              </a:rPr>
              <a:t>！</a:t>
            </a:r>
            <a:br>
              <a:rPr kumimoji="1" lang="en-US" altLang="ja-JP" b="1" dirty="0">
                <a:latin typeface="UD デジタル 教科書体 NK-R" panose="02020400000000000000" pitchFamily="18" charset="-128"/>
                <a:ea typeface="UD デジタル 教科書体 NK-R" panose="02020400000000000000" pitchFamily="18" charset="-128"/>
              </a:rPr>
            </a:br>
            <a:r>
              <a:rPr lang="ja-JP" altLang="en-US" b="1" dirty="0">
                <a:latin typeface="UD デジタル 教科書体 NK-R" panose="02020400000000000000" pitchFamily="18" charset="-128"/>
                <a:ea typeface="UD デジタル 教科書体 NK-R" panose="02020400000000000000" pitchFamily="18" charset="-128"/>
              </a:rPr>
              <a:t>山梨民医連</a:t>
            </a:r>
            <a:r>
              <a:rPr kumimoji="1" lang="ja-JP" altLang="en-US" b="1" dirty="0">
                <a:latin typeface="UD デジタル 教科書体 NK-R" panose="02020400000000000000" pitchFamily="18" charset="-128"/>
                <a:ea typeface="UD デジタル 教科書体 NK-R" panose="02020400000000000000" pitchFamily="18" charset="-128"/>
              </a:rPr>
              <a:t>看護委員会</a:t>
            </a:r>
            <a:br>
              <a:rPr kumimoji="1" lang="en-US" altLang="ja-JP" b="1" dirty="0">
                <a:latin typeface="UD デジタル 教科書体 NK-R" panose="02020400000000000000" pitchFamily="18" charset="-128"/>
                <a:ea typeface="UD デジタル 教科書体 NK-R" panose="02020400000000000000" pitchFamily="18" charset="-128"/>
              </a:rPr>
            </a:br>
            <a:br>
              <a:rPr kumimoji="1" lang="en-US" altLang="ja-JP" b="1" dirty="0">
                <a:latin typeface="UD デジタル 教科書体 NK-R" panose="02020400000000000000" pitchFamily="18" charset="-128"/>
                <a:ea typeface="UD デジタル 教科書体 NK-R" panose="02020400000000000000" pitchFamily="18" charset="-128"/>
              </a:rPr>
            </a:br>
            <a:r>
              <a:rPr lang="ja-JP" altLang="en-US" sz="5300" b="1" dirty="0">
                <a:latin typeface="UD デジタル 教科書体 NK-R"/>
                <a:ea typeface="UD デジタル 教科書体 NK-R"/>
              </a:rPr>
              <a:t>大人の社会科見学</a:t>
            </a:r>
            <a:br>
              <a:rPr lang="en-US" altLang="ja-JP" sz="5300" b="1" dirty="0">
                <a:latin typeface="UD デジタル 教科書体 NK-R" panose="02020400000000000000" pitchFamily="18" charset="-128"/>
                <a:ea typeface="UD デジタル 教科書体 NK-R" panose="02020400000000000000" pitchFamily="18" charset="-128"/>
              </a:rPr>
            </a:br>
            <a:r>
              <a:rPr lang="ja-JP" altLang="en-US" sz="5300" b="1" dirty="0">
                <a:latin typeface="UD デジタル 教科書体 NK-R" panose="02020400000000000000" pitchFamily="18" charset="-128"/>
                <a:ea typeface="UD デジタル 教科書体 NK-R" panose="02020400000000000000" pitchFamily="18" charset="-128"/>
              </a:rPr>
              <a:t>「県議会ウォッチャー（傍聴）」に</a:t>
            </a:r>
            <a:br>
              <a:rPr lang="en-US" altLang="ja-JP" sz="5300" b="1" dirty="0">
                <a:latin typeface="UD デジタル 教科書体 NK-R" panose="02020400000000000000" pitchFamily="18" charset="-128"/>
                <a:ea typeface="UD デジタル 教科書体 NK-R" panose="02020400000000000000" pitchFamily="18" charset="-128"/>
              </a:rPr>
            </a:br>
            <a:r>
              <a:rPr lang="ja-JP" altLang="en-US" sz="5300" b="1" dirty="0">
                <a:latin typeface="UD デジタル 教科書体 NK-R" panose="02020400000000000000" pitchFamily="18" charset="-128"/>
                <a:ea typeface="UD デジタル 教科書体 NK-R" panose="02020400000000000000" pitchFamily="18" charset="-128"/>
              </a:rPr>
              <a:t>　　　　　　私たちが取り組む理由</a:t>
            </a:r>
            <a:endParaRPr kumimoji="1" lang="ja-JP" altLang="en-US" sz="5300" b="1" dirty="0">
              <a:latin typeface="UD デジタル 教科書体 NK-R" panose="02020400000000000000" pitchFamily="18" charset="-128"/>
              <a:ea typeface="UD デジタル 教科書体 NK-R" panose="02020400000000000000" pitchFamily="18" charset="-128"/>
            </a:endParaRPr>
          </a:p>
        </p:txBody>
      </p:sp>
      <p:pic>
        <p:nvPicPr>
          <p:cNvPr id="1108" name="図 4"/>
          <p:cNvPicPr>
            <a:picLocks noChangeAspect="1"/>
          </p:cNvPicPr>
          <p:nvPr/>
        </p:nvPicPr>
        <p:blipFill>
          <a:blip r:embed="rId2"/>
          <a:stretch>
            <a:fillRect/>
          </a:stretch>
        </p:blipFill>
        <p:spPr>
          <a:xfrm>
            <a:off x="0" y="937820"/>
            <a:ext cx="3455691" cy="4385742"/>
          </a:xfrm>
          <a:prstGeom prst="rect">
            <a:avLst/>
          </a:prstGeom>
          <a:ln>
            <a:noFill/>
          </a:ln>
          <a:effectLst>
            <a:softEdge rad="112500"/>
          </a:effectLst>
        </p:spPr>
      </p:pic>
      <p:sp>
        <p:nvSpPr>
          <p:cNvPr id="1109" name="テキスト ボックス 5"/>
          <p:cNvSpPr txBox="1"/>
          <p:nvPr/>
        </p:nvSpPr>
        <p:spPr>
          <a:xfrm>
            <a:off x="187890" y="5400501"/>
            <a:ext cx="4809995" cy="923330"/>
          </a:xfrm>
          <a:prstGeom prst="rect">
            <a:avLst/>
          </a:prstGeom>
          <a:noFill/>
        </p:spPr>
        <p:txBody>
          <a:bodyPr wrap="square" rtlCol="0">
            <a:spAutoFit/>
          </a:bodyPr>
          <a:lstStyle/>
          <a:p>
            <a:r>
              <a:rPr kumimoji="1" lang="ja-JP" altLang="en-US" dirty="0">
                <a:solidFill>
                  <a:srgbClr val="002060"/>
                </a:solidFill>
                <a:latin typeface="UD デジタル 教科書体 NK-R" panose="02020400000000000000" pitchFamily="18" charset="-128"/>
                <a:ea typeface="UD デジタル 教科書体 NK-R" panose="02020400000000000000" pitchFamily="18" charset="-128"/>
              </a:rPr>
              <a:t>一つ一つに個性や魅力はありますが寄せ植えすることでまた違う美しさや印象を生み出します。</a:t>
            </a:r>
            <a:endParaRPr kumimoji="1" lang="en-US" altLang="ja-JP" dirty="0">
              <a:solidFill>
                <a:srgbClr val="002060"/>
              </a:solidFill>
              <a:latin typeface="UD デジタル 教科書体 NK-R" panose="02020400000000000000" pitchFamily="18" charset="-128"/>
              <a:ea typeface="UD デジタル 教科書体 NK-R" panose="02020400000000000000" pitchFamily="18" charset="-128"/>
            </a:endParaRPr>
          </a:p>
          <a:p>
            <a:r>
              <a:rPr lang="ja-JP" altLang="en-US" dirty="0">
                <a:solidFill>
                  <a:srgbClr val="002060"/>
                </a:solidFill>
                <a:latin typeface="UD デジタル 教科書体 NK-R" panose="02020400000000000000" pitchFamily="18" charset="-128"/>
                <a:ea typeface="UD デジタル 教科書体 NK-R" panose="02020400000000000000" pitchFamily="18" charset="-128"/>
              </a:rPr>
              <a:t>少し図々しいですが、</a:t>
            </a:r>
            <a:r>
              <a:rPr kumimoji="1" lang="ja-JP" altLang="en-US" dirty="0">
                <a:solidFill>
                  <a:srgbClr val="002060"/>
                </a:solidFill>
                <a:latin typeface="UD デジタル 教科書体 NK-R" panose="02020400000000000000" pitchFamily="18" charset="-128"/>
                <a:ea typeface="UD デジタル 教科書体 NK-R" panose="02020400000000000000" pitchFamily="18" charset="-128"/>
              </a:rPr>
              <a:t>まるで私たちのように・・？</a:t>
            </a:r>
          </a:p>
        </p:txBody>
      </p:sp>
      <p:sp>
        <p:nvSpPr>
          <p:cNvPr id="1110" name="テキスト ボックス 6"/>
          <p:cNvSpPr txBox="1"/>
          <p:nvPr/>
        </p:nvSpPr>
        <p:spPr>
          <a:xfrm>
            <a:off x="7302673" y="5323562"/>
            <a:ext cx="4121063" cy="922437"/>
          </a:xfrm>
          <a:prstGeom prst="rect">
            <a:avLst/>
          </a:prstGeom>
          <a:noFill/>
        </p:spPr>
        <p:txBody>
          <a:bodyPr wrap="square" rtlCol="0">
            <a:spAutoFit/>
          </a:bodyPr>
          <a:lstStyle/>
          <a:p>
            <a:r>
              <a:rPr kumimoji="1" lang="ja-JP" altLang="en-US" dirty="0"/>
              <a:t>２０２４年７月１日</a:t>
            </a:r>
            <a:endParaRPr kumimoji="1" lang="en-US" altLang="ja-JP" dirty="0"/>
          </a:p>
          <a:p>
            <a:r>
              <a:rPr kumimoji="1" lang="ja-JP" altLang="en-US" dirty="0"/>
              <a:t>山梨県民主医療機関連合会</a:t>
            </a:r>
            <a:endParaRPr lang="en-US" altLang="ja-JP" dirty="0"/>
          </a:p>
          <a:p>
            <a:r>
              <a:rPr kumimoji="1" lang="ja-JP" altLang="en-US" dirty="0"/>
              <a:t>　　　　　　　　　　　　新田瑶子</a:t>
            </a:r>
          </a:p>
        </p:txBody>
      </p:sp>
      <p:sp>
        <p:nvSpPr>
          <p:cNvPr id="1111" name="正方形/長方形 8"/>
          <p:cNvSpPr/>
          <p:nvPr/>
        </p:nvSpPr>
        <p:spPr>
          <a:xfrm>
            <a:off x="4028500" y="4634630"/>
            <a:ext cx="8163500" cy="288099"/>
          </a:xfrm>
          <a:prstGeom prst="rect">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35841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タイトル 1"/>
          <p:cNvSpPr>
            <a:spLocks noGrp="1"/>
          </p:cNvSpPr>
          <p:nvPr>
            <p:ph type="title"/>
          </p:nvPr>
        </p:nvSpPr>
        <p:spPr>
          <a:xfrm>
            <a:off x="0" y="188233"/>
            <a:ext cx="10515600" cy="900004"/>
          </a:xfrm>
        </p:spPr>
        <p:txBody>
          <a:bodyPr>
            <a:normAutofit/>
          </a:bodyPr>
          <a:lstStyle/>
          <a:p>
            <a:r>
              <a:rPr kumimoji="1" lang="ja-JP" altLang="en-US" dirty="0">
                <a:latin typeface="AR P悠々ゴシック体E"/>
                <a:ea typeface="AR P悠々ゴシック体E"/>
              </a:rPr>
              <a:t>給食費無料にしよーよの会　</a:t>
            </a:r>
          </a:p>
        </p:txBody>
      </p:sp>
      <p:sp>
        <p:nvSpPr>
          <p:cNvPr id="1224" name="タイトル 105"/>
          <p:cNvSpPr/>
          <p:nvPr/>
        </p:nvSpPr>
        <p:spPr>
          <a:xfrm>
            <a:off x="-1699" y="1242516"/>
            <a:ext cx="7064995" cy="5615727"/>
          </a:xfrm>
          <a:prstGeom prst="rect">
            <a:avLst/>
          </a:prstGeom>
        </p:spPr>
        <p:txBody>
          <a:bodyPr>
            <a:normAutofit fontScale="92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kumimoji="1" lang="ja-JP" altLang="en-US" dirty="0">
                <a:latin typeface="AR P悠々ゴシック体E"/>
                <a:ea typeface="AR P悠々ゴシック体E"/>
              </a:rPr>
              <a:t>2023年6月くらいから</a:t>
            </a:r>
          </a:p>
          <a:p>
            <a:r>
              <a:rPr kumimoji="1" lang="ja-JP" altLang="en-US" dirty="0">
                <a:latin typeface="AR P悠々ゴシック体E"/>
                <a:ea typeface="AR P悠々ゴシック体E"/>
              </a:rPr>
              <a:t>まったりと活動開始</a:t>
            </a:r>
          </a:p>
          <a:p>
            <a:r>
              <a:rPr kumimoji="1" lang="ja-JP" altLang="en-US" dirty="0">
                <a:solidFill>
                  <a:srgbClr val="FF0000"/>
                </a:solidFill>
                <a:latin typeface="AR P悠々ゴシック体E"/>
                <a:ea typeface="AR P悠々ゴシック体E"/>
              </a:rPr>
              <a:t>＜甲府の給食＞</a:t>
            </a:r>
          </a:p>
          <a:p>
            <a:r>
              <a:rPr kumimoji="1" lang="ja-JP" altLang="en-US" dirty="0">
                <a:solidFill>
                  <a:srgbClr val="FF0000"/>
                </a:solidFill>
                <a:latin typeface="AR P悠々ゴシック体E"/>
                <a:ea typeface="AR P悠々ゴシック体E"/>
              </a:rPr>
              <a:t>小学生5万5000円/年</a:t>
            </a:r>
          </a:p>
          <a:p>
            <a:r>
              <a:rPr kumimoji="1" lang="ja-JP" altLang="en-US" dirty="0">
                <a:solidFill>
                  <a:srgbClr val="FF0000"/>
                </a:solidFill>
                <a:latin typeface="AR P悠々ゴシック体E"/>
                <a:ea typeface="AR P悠々ゴシック体E"/>
              </a:rPr>
              <a:t>中学生6万3000円/年</a:t>
            </a:r>
          </a:p>
          <a:p>
            <a:r>
              <a:rPr kumimoji="1" lang="ja-JP" altLang="en-US" dirty="0">
                <a:latin typeface="AR P悠々ゴシック体E"/>
                <a:ea typeface="AR P悠々ゴシック体E"/>
              </a:rPr>
              <a:t>月1回のランチミーティング</a:t>
            </a:r>
          </a:p>
          <a:p>
            <a:r>
              <a:rPr kumimoji="1" lang="ja-JP" altLang="en-US" dirty="0">
                <a:latin typeface="AR P悠々ゴシック体E"/>
                <a:ea typeface="AR P悠々ゴシック体E"/>
              </a:rPr>
              <a:t>とにかく楽しい、</a:t>
            </a:r>
          </a:p>
          <a:p>
            <a:r>
              <a:rPr kumimoji="1" lang="ja-JP" altLang="en-US" dirty="0">
                <a:latin typeface="AR P悠々ゴシック体E"/>
                <a:ea typeface="AR P悠々ゴシック体E"/>
              </a:rPr>
              <a:t>話しが尽きない、</a:t>
            </a:r>
          </a:p>
          <a:p>
            <a:r>
              <a:rPr kumimoji="1" lang="ja-JP" altLang="en-US" dirty="0">
                <a:latin typeface="AR P悠々ゴシック体E"/>
                <a:ea typeface="AR P悠々ゴシック体E"/>
              </a:rPr>
              <a:t>職場も違う</a:t>
            </a:r>
          </a:p>
          <a:p>
            <a:r>
              <a:rPr kumimoji="1" lang="ja-JP" altLang="en-US" dirty="0">
                <a:latin typeface="AR P悠々ゴシック体E"/>
                <a:ea typeface="AR P悠々ゴシック体E"/>
              </a:rPr>
              <a:t>同じ志のなかまたち</a:t>
            </a:r>
          </a:p>
          <a:p>
            <a:endParaRPr kumimoji="1" lang="ja-JP" altLang="en-US" dirty="0">
              <a:latin typeface="AR P悠々ゴシック体E"/>
              <a:ea typeface="AR P悠々ゴシック体E"/>
            </a:endParaRPr>
          </a:p>
        </p:txBody>
      </p:sp>
      <p:pic>
        <p:nvPicPr>
          <p:cNvPr id="1238" name="四角形 118"/>
          <p:cNvPicPr>
            <a:picLocks noGrp="1"/>
          </p:cNvPicPr>
          <p:nvPr>
            <p:ph idx="1"/>
          </p:nvPr>
        </p:nvPicPr>
        <p:blipFill>
          <a:blip r:embed="rId2"/>
          <a:stretch>
            <a:fillRect/>
          </a:stretch>
        </p:blipFill>
        <p:spPr>
          <a:xfrm>
            <a:off x="6615675" y="0"/>
            <a:ext cx="4924205" cy="6964421"/>
          </a:xfrm>
          <a:prstGeom prst="rect">
            <a:avLst/>
          </a:prstGeom>
        </p:spPr>
      </p:pic>
    </p:spTree>
    <p:extLst>
      <p:ext uri="{BB962C8B-B14F-4D97-AF65-F5344CB8AC3E}">
        <p14:creationId xmlns:p14="http://schemas.microsoft.com/office/powerpoint/2010/main" val="838081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3" name="四角形 113"/>
          <p:cNvPicPr>
            <a:picLocks noGrp="1"/>
          </p:cNvPicPr>
          <p:nvPr>
            <p:ph idx="1"/>
          </p:nvPr>
        </p:nvPicPr>
        <p:blipFill>
          <a:blip r:embed="rId2"/>
          <a:stretch>
            <a:fillRect/>
          </a:stretch>
        </p:blipFill>
        <p:spPr>
          <a:xfrm>
            <a:off x="0" y="1088237"/>
            <a:ext cx="4499736" cy="5626144"/>
          </a:xfrm>
          <a:prstGeom prst="rect">
            <a:avLst/>
          </a:prstGeom>
        </p:spPr>
      </p:pic>
      <p:sp>
        <p:nvSpPr>
          <p:cNvPr id="1226" name="タイトル 1"/>
          <p:cNvSpPr>
            <a:spLocks noGrp="1"/>
          </p:cNvSpPr>
          <p:nvPr>
            <p:ph type="title"/>
          </p:nvPr>
        </p:nvSpPr>
        <p:spPr>
          <a:xfrm>
            <a:off x="498021" y="188233"/>
            <a:ext cx="10515600" cy="900004"/>
          </a:xfrm>
        </p:spPr>
        <p:txBody>
          <a:bodyPr>
            <a:normAutofit/>
          </a:bodyPr>
          <a:lstStyle/>
          <a:p>
            <a:r>
              <a:rPr kumimoji="1" lang="ja-JP" altLang="en-US" dirty="0">
                <a:latin typeface="AR P悠々ゴシック体E"/>
                <a:ea typeface="AR P悠々ゴシック体E"/>
              </a:rPr>
              <a:t>2023年秋　実態アンケート</a:t>
            </a:r>
          </a:p>
        </p:txBody>
      </p:sp>
      <p:sp>
        <p:nvSpPr>
          <p:cNvPr id="1228" name="タイトル 105"/>
          <p:cNvSpPr/>
          <p:nvPr/>
        </p:nvSpPr>
        <p:spPr>
          <a:xfrm>
            <a:off x="4589356" y="1085533"/>
            <a:ext cx="7472964" cy="5399658"/>
          </a:xfrm>
          <a:prstGeom prst="rect">
            <a:avLst/>
          </a:prstGeom>
        </p:spPr>
        <p:txBody>
          <a:bodyPr>
            <a:normAutofit fontScale="92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kumimoji="1" lang="ja-JP" altLang="en-US" sz="3200" dirty="0">
                <a:latin typeface="AR P悠々ゴシック体E"/>
                <a:ea typeface="AR P悠々ゴシック体E"/>
              </a:rPr>
              <a:t>給食費無料は私たちだけの要求？</a:t>
            </a:r>
          </a:p>
          <a:p>
            <a:r>
              <a:rPr kumimoji="1" lang="ja-JP" altLang="en-US" sz="3200" dirty="0">
                <a:latin typeface="AR P悠々ゴシック体E"/>
                <a:ea typeface="AR P悠々ゴシック体E"/>
              </a:rPr>
              <a:t>中学生以下のこどもをもつ保護者に</a:t>
            </a:r>
          </a:p>
          <a:p>
            <a:r>
              <a:rPr kumimoji="1" lang="ja-JP" altLang="en-US" sz="3200" dirty="0">
                <a:latin typeface="AR P悠々ゴシック体E"/>
                <a:ea typeface="AR P悠々ゴシック体E"/>
              </a:rPr>
              <a:t>Googleフォームでアンケートを実施。</a:t>
            </a:r>
          </a:p>
          <a:p>
            <a:r>
              <a:rPr kumimoji="1" lang="ja-JP" altLang="en-US" sz="3200" dirty="0">
                <a:latin typeface="AR P悠々ゴシック体E"/>
                <a:ea typeface="AR P悠々ゴシック体E"/>
              </a:rPr>
              <a:t>スポ少・保育園・病院・店舗などでチラシを配布。</a:t>
            </a:r>
          </a:p>
          <a:p>
            <a:endParaRPr kumimoji="1" lang="ja-JP" altLang="en-US" sz="3200" dirty="0">
              <a:latin typeface="AR P悠々ゴシック体E"/>
              <a:ea typeface="AR P悠々ゴシック体E"/>
            </a:endParaRPr>
          </a:p>
          <a:p>
            <a:r>
              <a:rPr kumimoji="1" lang="ja-JP" altLang="en-US" sz="3200" dirty="0">
                <a:latin typeface="AR P悠々ゴシック体E"/>
                <a:ea typeface="AR P悠々ゴシック体E"/>
              </a:rPr>
              <a:t>119件を集めた！！</a:t>
            </a:r>
          </a:p>
          <a:p>
            <a:endParaRPr kumimoji="1" lang="ja-JP" altLang="en-US" sz="3200" dirty="0">
              <a:latin typeface="AR P悠々ゴシック体E"/>
              <a:ea typeface="AR P悠々ゴシック体E"/>
            </a:endParaRPr>
          </a:p>
          <a:p>
            <a:r>
              <a:rPr kumimoji="1" lang="ja-JP" altLang="en-US" sz="3200" dirty="0">
                <a:solidFill>
                  <a:srgbClr val="FF0000"/>
                </a:solidFill>
                <a:latin typeface="AR P悠々ゴシック体E"/>
                <a:ea typeface="AR P悠々ゴシック体E"/>
              </a:rPr>
              <a:t>9割が「給食費が負担」と回答</a:t>
            </a:r>
          </a:p>
          <a:p>
            <a:r>
              <a:rPr kumimoji="1" lang="ja-JP" altLang="en-US" sz="3200" dirty="0">
                <a:latin typeface="AR P悠々ゴシック体E"/>
                <a:ea typeface="AR P悠々ゴシック体E"/>
              </a:rPr>
              <a:t>「同じ山梨に住んでいて市によって給食費の費用が違うのはおかしい」「こどもは環境を選べない」「もう一人こどもがほしいが経済的な余裕がない」「3人で年間20万、高すぎる怖い」</a:t>
            </a:r>
          </a:p>
          <a:p>
            <a:endParaRPr kumimoji="1" lang="ja-JP" altLang="en-US" sz="3200" dirty="0">
              <a:latin typeface="AR P悠々ゴシック体E"/>
              <a:ea typeface="AR P悠々ゴシック体E"/>
            </a:endParaRPr>
          </a:p>
        </p:txBody>
      </p:sp>
      <p:pic>
        <p:nvPicPr>
          <p:cNvPr id="1280" name="図 161"/>
          <p:cNvPicPr>
            <a:picLocks noChangeAspect="1"/>
          </p:cNvPicPr>
          <p:nvPr/>
        </p:nvPicPr>
        <p:blipFill>
          <a:blip r:embed="rId3"/>
          <a:stretch>
            <a:fillRect/>
          </a:stretch>
        </p:blipFill>
        <p:spPr>
          <a:xfrm>
            <a:off x="2318130" y="2990508"/>
            <a:ext cx="374139" cy="374139"/>
          </a:xfrm>
          <a:prstGeom prst="rect">
            <a:avLst/>
          </a:prstGeom>
        </p:spPr>
      </p:pic>
    </p:spTree>
    <p:extLst>
      <p:ext uri="{BB962C8B-B14F-4D97-AF65-F5344CB8AC3E}">
        <p14:creationId xmlns:p14="http://schemas.microsoft.com/office/powerpoint/2010/main" val="838081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タイトル 1"/>
          <p:cNvSpPr>
            <a:spLocks noGrp="1"/>
          </p:cNvSpPr>
          <p:nvPr>
            <p:ph type="title"/>
          </p:nvPr>
        </p:nvSpPr>
        <p:spPr>
          <a:xfrm>
            <a:off x="498021" y="188233"/>
            <a:ext cx="10515600" cy="900004"/>
          </a:xfrm>
        </p:spPr>
        <p:txBody>
          <a:bodyPr>
            <a:normAutofit/>
          </a:bodyPr>
          <a:lstStyle/>
          <a:p>
            <a:r>
              <a:rPr kumimoji="1" lang="ja-JP" altLang="en-US" dirty="0">
                <a:latin typeface="AR P悠々ゴシック体E"/>
                <a:ea typeface="AR P悠々ゴシック体E"/>
              </a:rPr>
              <a:t>2023年秋　県庁へ要望書提出</a:t>
            </a:r>
          </a:p>
        </p:txBody>
      </p:sp>
      <p:sp>
        <p:nvSpPr>
          <p:cNvPr id="1251" name="タイトル 105"/>
          <p:cNvSpPr/>
          <p:nvPr/>
        </p:nvSpPr>
        <p:spPr>
          <a:xfrm>
            <a:off x="0" y="1698921"/>
            <a:ext cx="7411314" cy="5159079"/>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kumimoji="1" lang="ja-JP" altLang="en-US" sz="4000" dirty="0">
                <a:latin typeface="AR P悠々ゴシック体E"/>
                <a:ea typeface="AR P悠々ゴシック体E"/>
              </a:rPr>
              <a:t>119件のアンケートをもって</a:t>
            </a:r>
          </a:p>
          <a:p>
            <a:r>
              <a:rPr kumimoji="1" lang="ja-JP" altLang="en-US" sz="4000" dirty="0">
                <a:latin typeface="AR P悠々ゴシック体E"/>
                <a:ea typeface="AR P悠々ゴシック体E"/>
              </a:rPr>
              <a:t>県庁へに要望書を提出</a:t>
            </a:r>
          </a:p>
          <a:p>
            <a:r>
              <a:rPr kumimoji="1" lang="ja-JP" altLang="en-US" sz="4000" dirty="0">
                <a:latin typeface="AR P悠々ゴシック体E"/>
                <a:ea typeface="AR P悠々ゴシック体E"/>
              </a:rPr>
              <a:t>TV・新聞で取り上げられた</a:t>
            </a:r>
          </a:p>
          <a:p>
            <a:r>
              <a:rPr kumimoji="1" lang="ja-JP" altLang="en-US" sz="4000" dirty="0">
                <a:latin typeface="AR P悠々ゴシック体E"/>
                <a:ea typeface="AR P悠々ゴシック体E"/>
              </a:rPr>
              <a:t>対応してくれた職員の</a:t>
            </a:r>
          </a:p>
          <a:p>
            <a:r>
              <a:rPr kumimoji="1" lang="ja-JP" altLang="en-US" sz="4000" dirty="0">
                <a:latin typeface="AR P悠々ゴシック体E"/>
                <a:ea typeface="AR P悠々ゴシック体E"/>
              </a:rPr>
              <a:t>反応も良好！！</a:t>
            </a:r>
          </a:p>
          <a:p>
            <a:r>
              <a:rPr kumimoji="1" lang="ja-JP" altLang="en-US" sz="4000" dirty="0">
                <a:latin typeface="AR P悠々ゴシック体E"/>
                <a:ea typeface="AR P悠々ゴシック体E"/>
              </a:rPr>
              <a:t>これはいけるか・・・！！</a:t>
            </a:r>
          </a:p>
          <a:p>
            <a:endParaRPr kumimoji="1" lang="ja-JP" altLang="en-US" sz="4000" dirty="0">
              <a:latin typeface="AR P悠々ゴシック体E"/>
              <a:ea typeface="AR P悠々ゴシック体E"/>
            </a:endParaRPr>
          </a:p>
        </p:txBody>
      </p:sp>
      <p:pic>
        <p:nvPicPr>
          <p:cNvPr id="1256" name="コンテンツ プレースホルダー 137"/>
          <p:cNvPicPr/>
          <p:nvPr/>
        </p:nvPicPr>
        <p:blipFill>
          <a:blip r:embed="rId2"/>
          <a:stretch>
            <a:fillRect/>
          </a:stretch>
        </p:blipFill>
        <p:spPr>
          <a:xfrm>
            <a:off x="6200015" y="1698807"/>
            <a:ext cx="5982033" cy="4487284"/>
          </a:xfrm>
          <a:prstGeom prst="rect">
            <a:avLst/>
          </a:prstGeom>
          <a:ln>
            <a:noFill/>
          </a:ln>
          <a:effectLst>
            <a:softEdge rad="112500"/>
          </a:effectLst>
        </p:spPr>
      </p:pic>
    </p:spTree>
    <p:extLst>
      <p:ext uri="{BB962C8B-B14F-4D97-AF65-F5344CB8AC3E}">
        <p14:creationId xmlns:p14="http://schemas.microsoft.com/office/powerpoint/2010/main" val="838081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 name="タイトル 1"/>
          <p:cNvSpPr>
            <a:spLocks noGrp="1"/>
          </p:cNvSpPr>
          <p:nvPr>
            <p:ph type="title"/>
          </p:nvPr>
        </p:nvSpPr>
        <p:spPr>
          <a:xfrm>
            <a:off x="498021" y="188233"/>
            <a:ext cx="10515600" cy="900004"/>
          </a:xfrm>
        </p:spPr>
        <p:txBody>
          <a:bodyPr>
            <a:normAutofit/>
          </a:bodyPr>
          <a:lstStyle/>
          <a:p>
            <a:r>
              <a:rPr kumimoji="1" lang="ja-JP" altLang="en-US" dirty="0">
                <a:latin typeface="AR P悠々ゴシック体E"/>
                <a:ea typeface="AR P悠々ゴシック体E"/>
              </a:rPr>
              <a:t>2023年12月　県議会ウォッチャー　</a:t>
            </a:r>
          </a:p>
        </p:txBody>
      </p:sp>
      <p:sp>
        <p:nvSpPr>
          <p:cNvPr id="1241" name="タイトル 105"/>
          <p:cNvSpPr/>
          <p:nvPr/>
        </p:nvSpPr>
        <p:spPr>
          <a:xfrm>
            <a:off x="309447" y="1281397"/>
            <a:ext cx="11886573" cy="5159079"/>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kumimoji="1" lang="ja-JP" altLang="en-US" dirty="0">
                <a:latin typeface="AR P悠々ゴシック体E"/>
                <a:ea typeface="AR P悠々ゴシック体E"/>
              </a:rPr>
              <a:t>給食費のことは？？</a:t>
            </a:r>
          </a:p>
          <a:p>
            <a:r>
              <a:rPr kumimoji="1" lang="ja-JP" altLang="en-US" dirty="0">
                <a:latin typeface="AR P悠々ゴシック体E"/>
                <a:ea typeface="AR P悠々ゴシック体E"/>
              </a:rPr>
              <a:t>「市町村　国の動きを注視する」・・・</a:t>
            </a:r>
          </a:p>
          <a:p>
            <a:endParaRPr kumimoji="1" lang="ja-JP" altLang="en-US" dirty="0">
              <a:latin typeface="AR P悠々ゴシック体E"/>
              <a:ea typeface="AR P悠々ゴシック体E"/>
            </a:endParaRPr>
          </a:p>
          <a:p>
            <a:endParaRPr kumimoji="1" lang="ja-JP" altLang="en-US" dirty="0">
              <a:latin typeface="AR P悠々ゴシック体E"/>
              <a:ea typeface="AR P悠々ゴシック体E"/>
            </a:endParaRPr>
          </a:p>
        </p:txBody>
      </p:sp>
      <p:pic>
        <p:nvPicPr>
          <p:cNvPr id="1258" name="図 139"/>
          <p:cNvPicPr>
            <a:picLocks noChangeAspect="1"/>
          </p:cNvPicPr>
          <p:nvPr/>
        </p:nvPicPr>
        <p:blipFill>
          <a:blip r:embed="rId2"/>
          <a:srcRect t="51190" r="45833"/>
          <a:stretch>
            <a:fillRect/>
          </a:stretch>
        </p:blipFill>
        <p:spPr>
          <a:xfrm>
            <a:off x="8926286" y="1714500"/>
            <a:ext cx="1238250" cy="1115786"/>
          </a:xfrm>
          <a:prstGeom prst="rect">
            <a:avLst/>
          </a:prstGeom>
        </p:spPr>
      </p:pic>
      <p:pic>
        <p:nvPicPr>
          <p:cNvPr id="1266" name="図 147"/>
          <p:cNvPicPr>
            <a:picLocks noChangeAspect="1"/>
          </p:cNvPicPr>
          <p:nvPr/>
        </p:nvPicPr>
        <p:blipFill>
          <a:blip r:embed="rId3"/>
          <a:stretch>
            <a:fillRect/>
          </a:stretch>
        </p:blipFill>
        <p:spPr>
          <a:xfrm>
            <a:off x="4552918" y="3153513"/>
            <a:ext cx="6953250" cy="3476625"/>
          </a:xfrm>
          <a:prstGeom prst="rect">
            <a:avLst/>
          </a:prstGeom>
        </p:spPr>
      </p:pic>
      <p:pic>
        <p:nvPicPr>
          <p:cNvPr id="1267" name="図 148"/>
          <p:cNvPicPr>
            <a:picLocks noChangeAspect="1"/>
          </p:cNvPicPr>
          <p:nvPr/>
        </p:nvPicPr>
        <p:blipFill>
          <a:blip r:embed="rId4"/>
          <a:srcRect t="21211" r="65018" b="50914"/>
          <a:stretch>
            <a:fillRect/>
          </a:stretch>
        </p:blipFill>
        <p:spPr>
          <a:xfrm rot="20700000">
            <a:off x="-212383" y="2277353"/>
            <a:ext cx="4892167" cy="4122795"/>
          </a:xfrm>
          <a:prstGeom prst="rect">
            <a:avLst/>
          </a:prstGeom>
        </p:spPr>
      </p:pic>
      <p:sp>
        <p:nvSpPr>
          <p:cNvPr id="1268" name="テキスト 149"/>
          <p:cNvSpPr txBox="1"/>
          <p:nvPr/>
        </p:nvSpPr>
        <p:spPr>
          <a:xfrm rot="20880000">
            <a:off x="1006929" y="3456214"/>
            <a:ext cx="2749288" cy="1445657"/>
          </a:xfrm>
          <a:prstGeom prst="rect">
            <a:avLst/>
          </a:prstGeom>
        </p:spPr>
        <p:txBody>
          <a:bodyPr wrap="none">
            <a:spAutoFit/>
          </a:bodyPr>
          <a:lstStyle/>
          <a:p>
            <a:pPr>
              <a:defRPr lang="ja-JP" altLang="en-US"/>
            </a:pPr>
            <a:r>
              <a:rPr lang="ja-JP" altLang="en-US" sz="4400">
                <a:latin typeface="AR P悠々ゴシック体E"/>
                <a:ea typeface="AR P悠々ゴシック体E"/>
              </a:rPr>
              <a:t>じゃあ署名</a:t>
            </a:r>
          </a:p>
          <a:p>
            <a:pPr>
              <a:defRPr lang="ja-JP" altLang="en-US"/>
            </a:pPr>
            <a:r>
              <a:rPr lang="ja-JP" altLang="en-US" sz="4400">
                <a:latin typeface="AR P悠々ゴシック体E"/>
                <a:ea typeface="AR P悠々ゴシック体E"/>
              </a:rPr>
              <a:t>やろう！！</a:t>
            </a:r>
          </a:p>
        </p:txBody>
      </p:sp>
    </p:spTree>
    <p:extLst>
      <p:ext uri="{BB962C8B-B14F-4D97-AF65-F5344CB8AC3E}">
        <p14:creationId xmlns:p14="http://schemas.microsoft.com/office/powerpoint/2010/main" val="838081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タイトル 1"/>
          <p:cNvSpPr>
            <a:spLocks noGrp="1"/>
          </p:cNvSpPr>
          <p:nvPr>
            <p:ph type="title"/>
          </p:nvPr>
        </p:nvSpPr>
        <p:spPr>
          <a:xfrm>
            <a:off x="498021" y="188233"/>
            <a:ext cx="10515600" cy="900004"/>
          </a:xfrm>
        </p:spPr>
        <p:txBody>
          <a:bodyPr>
            <a:normAutofit/>
          </a:bodyPr>
          <a:lstStyle/>
          <a:p>
            <a:r>
              <a:rPr kumimoji="1" lang="ja-JP" altLang="en-US" dirty="0">
                <a:latin typeface="AR P悠々ゴシック体E"/>
                <a:ea typeface="AR P悠々ゴシック体E"/>
              </a:rPr>
              <a:t>2024年2月より　署名集め</a:t>
            </a:r>
          </a:p>
        </p:txBody>
      </p:sp>
      <p:sp>
        <p:nvSpPr>
          <p:cNvPr id="1261" name="タイトル 105"/>
          <p:cNvSpPr/>
          <p:nvPr/>
        </p:nvSpPr>
        <p:spPr>
          <a:xfrm>
            <a:off x="-2174" y="1281358"/>
            <a:ext cx="12198206" cy="5581429"/>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kumimoji="1" lang="ja-JP" altLang="en-US" dirty="0">
                <a:latin typeface="AR P悠々ゴシック体E"/>
                <a:ea typeface="AR P悠々ゴシック体E"/>
              </a:rPr>
              <a:t>県内在住者に署名のお願い</a:t>
            </a:r>
          </a:p>
          <a:p>
            <a:r>
              <a:rPr kumimoji="1" lang="ja-JP" altLang="en-US" dirty="0">
                <a:latin typeface="AR P悠々ゴシック体E"/>
                <a:ea typeface="AR P悠々ゴシック体E"/>
              </a:rPr>
              <a:t>各自が集めたり</a:t>
            </a:r>
          </a:p>
          <a:p>
            <a:r>
              <a:rPr kumimoji="1" lang="ja-JP" altLang="en-US" dirty="0">
                <a:latin typeface="AR P悠々ゴシック体E"/>
                <a:ea typeface="AR P悠々ゴシック体E"/>
              </a:rPr>
              <a:t>集会にいったり</a:t>
            </a:r>
          </a:p>
          <a:p>
            <a:endParaRPr kumimoji="1" lang="ja-JP" altLang="en-US" dirty="0">
              <a:latin typeface="AR P悠々ゴシック体E"/>
              <a:ea typeface="AR P悠々ゴシック体E"/>
            </a:endParaRPr>
          </a:p>
          <a:p>
            <a:r>
              <a:rPr kumimoji="1" lang="ja-JP" altLang="en-US" dirty="0">
                <a:latin typeface="AR P悠々ゴシック体E"/>
                <a:ea typeface="AR P悠々ゴシック体E"/>
              </a:rPr>
              <a:t>・小学校の学年総会</a:t>
            </a:r>
          </a:p>
          <a:p>
            <a:r>
              <a:rPr kumimoji="1" lang="ja-JP" altLang="en-US" dirty="0">
                <a:latin typeface="AR P悠々ゴシック体E"/>
                <a:ea typeface="AR P悠々ゴシック体E"/>
              </a:rPr>
              <a:t>でアピール＆スポ少</a:t>
            </a:r>
          </a:p>
          <a:p>
            <a:r>
              <a:rPr kumimoji="1" lang="ja-JP" altLang="en-US" dirty="0">
                <a:latin typeface="AR P悠々ゴシック体E"/>
                <a:ea typeface="AR P悠々ゴシック体E"/>
              </a:rPr>
              <a:t>　149筆</a:t>
            </a:r>
          </a:p>
          <a:p>
            <a:r>
              <a:rPr kumimoji="1" lang="ja-JP" altLang="en-US" dirty="0">
                <a:latin typeface="AR P悠々ゴシック体E"/>
                <a:ea typeface="AR P悠々ゴシック体E"/>
              </a:rPr>
              <a:t>・子供クラブ</a:t>
            </a:r>
          </a:p>
          <a:p>
            <a:r>
              <a:rPr kumimoji="1" lang="ja-JP" altLang="en-US" dirty="0">
                <a:latin typeface="AR P悠々ゴシック体E"/>
                <a:ea typeface="AR P悠々ゴシック体E"/>
              </a:rPr>
              <a:t>　一夜で100筆</a:t>
            </a:r>
          </a:p>
          <a:p>
            <a:endParaRPr kumimoji="1" lang="ja-JP" altLang="en-US" dirty="0">
              <a:latin typeface="AR P悠々ゴシック体E"/>
              <a:ea typeface="AR P悠々ゴシック体E"/>
            </a:endParaRPr>
          </a:p>
        </p:txBody>
      </p:sp>
      <p:pic>
        <p:nvPicPr>
          <p:cNvPr id="1269" name="図 150"/>
          <p:cNvPicPr>
            <a:picLocks noChangeAspect="1"/>
          </p:cNvPicPr>
          <p:nvPr/>
        </p:nvPicPr>
        <p:blipFill>
          <a:blip r:embed="rId2"/>
          <a:stretch>
            <a:fillRect/>
          </a:stretch>
        </p:blipFill>
        <p:spPr>
          <a:xfrm>
            <a:off x="4848036" y="2272393"/>
            <a:ext cx="7143610" cy="4585607"/>
          </a:xfrm>
          <a:prstGeom prst="rect">
            <a:avLst/>
          </a:prstGeom>
        </p:spPr>
      </p:pic>
    </p:spTree>
    <p:extLst>
      <p:ext uri="{BB962C8B-B14F-4D97-AF65-F5344CB8AC3E}">
        <p14:creationId xmlns:p14="http://schemas.microsoft.com/office/powerpoint/2010/main" val="838081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 name="タイトル 1"/>
          <p:cNvSpPr>
            <a:spLocks noGrp="1"/>
          </p:cNvSpPr>
          <p:nvPr>
            <p:ph type="title"/>
          </p:nvPr>
        </p:nvSpPr>
        <p:spPr>
          <a:xfrm>
            <a:off x="498021" y="188233"/>
            <a:ext cx="10515600" cy="900004"/>
          </a:xfrm>
        </p:spPr>
        <p:txBody>
          <a:bodyPr>
            <a:normAutofit/>
          </a:bodyPr>
          <a:lstStyle/>
          <a:p>
            <a:r>
              <a:rPr kumimoji="1" lang="ja-JP" altLang="en-US" dirty="0">
                <a:latin typeface="AR P悠々ゴシック体E"/>
                <a:ea typeface="AR P悠々ゴシック体E"/>
              </a:rPr>
              <a:t>2024年5月　署名提出</a:t>
            </a:r>
          </a:p>
        </p:txBody>
      </p:sp>
      <p:sp>
        <p:nvSpPr>
          <p:cNvPr id="1272" name="タイトル 105"/>
          <p:cNvSpPr/>
          <p:nvPr/>
        </p:nvSpPr>
        <p:spPr>
          <a:xfrm>
            <a:off x="0" y="1088237"/>
            <a:ext cx="12198206" cy="5581429"/>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kumimoji="1" lang="ja-JP" altLang="en-US" sz="3600" dirty="0">
                <a:latin typeface="AR P悠々ゴシック体E"/>
                <a:ea typeface="AR P悠々ゴシック体E"/>
              </a:rPr>
              <a:t>2ヶ月半で4177筆が集まった　県庁へ！</a:t>
            </a:r>
          </a:p>
          <a:p>
            <a:r>
              <a:rPr kumimoji="1" lang="ja-JP" altLang="en-US" sz="3600" dirty="0">
                <a:latin typeface="AR P悠々ゴシック体E"/>
                <a:ea typeface="AR P悠々ゴシック体E"/>
              </a:rPr>
              <a:t>7月にはさらに活動アピール月間を計画中！</a:t>
            </a:r>
          </a:p>
          <a:p>
            <a:r>
              <a:rPr kumimoji="1" lang="ja-JP" altLang="en-US" sz="3600" dirty="0">
                <a:latin typeface="AR P悠々ゴシック体E"/>
                <a:ea typeface="AR P悠々ゴシック体E"/>
              </a:rPr>
              <a:t>7月県議会でも給食費の質問が予定されている！</a:t>
            </a:r>
          </a:p>
          <a:p>
            <a:endParaRPr kumimoji="1" lang="ja-JP" altLang="en-US" sz="3600" dirty="0">
              <a:latin typeface="AR P悠々ゴシック体E"/>
              <a:ea typeface="AR P悠々ゴシック体E"/>
            </a:endParaRPr>
          </a:p>
        </p:txBody>
      </p:sp>
      <p:pic>
        <p:nvPicPr>
          <p:cNvPr id="1277" name="図 158"/>
          <p:cNvPicPr>
            <a:picLocks noChangeAspect="1"/>
          </p:cNvPicPr>
          <p:nvPr/>
        </p:nvPicPr>
        <p:blipFill>
          <a:blip r:embed="rId2"/>
          <a:stretch>
            <a:fillRect/>
          </a:stretch>
        </p:blipFill>
        <p:spPr>
          <a:xfrm>
            <a:off x="0" y="2663790"/>
            <a:ext cx="8552198" cy="4274327"/>
          </a:xfrm>
          <a:prstGeom prst="rect">
            <a:avLst/>
          </a:prstGeom>
        </p:spPr>
      </p:pic>
      <p:pic>
        <p:nvPicPr>
          <p:cNvPr id="1278" name="図 159"/>
          <p:cNvPicPr>
            <a:picLocks noChangeAspect="1"/>
          </p:cNvPicPr>
          <p:nvPr/>
        </p:nvPicPr>
        <p:blipFill>
          <a:blip r:embed="rId3"/>
          <a:stretch>
            <a:fillRect/>
          </a:stretch>
        </p:blipFill>
        <p:spPr>
          <a:xfrm>
            <a:off x="4097602" y="2964083"/>
            <a:ext cx="427051" cy="427051"/>
          </a:xfrm>
          <a:prstGeom prst="rect">
            <a:avLst/>
          </a:prstGeom>
        </p:spPr>
      </p:pic>
      <p:pic>
        <p:nvPicPr>
          <p:cNvPr id="1279" name="図 160"/>
          <p:cNvPicPr>
            <a:picLocks noChangeAspect="1"/>
          </p:cNvPicPr>
          <p:nvPr/>
        </p:nvPicPr>
        <p:blipFill>
          <a:blip r:embed="rId3"/>
          <a:stretch>
            <a:fillRect/>
          </a:stretch>
        </p:blipFill>
        <p:spPr>
          <a:xfrm>
            <a:off x="4694439" y="3391333"/>
            <a:ext cx="400863" cy="400863"/>
          </a:xfrm>
          <a:prstGeom prst="rect">
            <a:avLst/>
          </a:prstGeom>
        </p:spPr>
      </p:pic>
    </p:spTree>
    <p:extLst>
      <p:ext uri="{BB962C8B-B14F-4D97-AF65-F5344CB8AC3E}">
        <p14:creationId xmlns:p14="http://schemas.microsoft.com/office/powerpoint/2010/main" val="838081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タイトル 4"/>
          <p:cNvSpPr>
            <a:spLocks noGrp="1"/>
          </p:cNvSpPr>
          <p:nvPr>
            <p:ph type="title"/>
          </p:nvPr>
        </p:nvSpPr>
        <p:spPr/>
        <p:txBody>
          <a:bodyPr/>
          <a:lstStyle/>
          <a:p>
            <a:r>
              <a:rPr kumimoji="1" lang="en-US" altLang="ja-JP" dirty="0">
                <a:latin typeface="UD デジタル 教科書体 NP-B" panose="02020700000000000000" pitchFamily="18" charset="-128"/>
                <a:ea typeface="UD デジタル 教科書体 NP-B" panose="02020700000000000000" pitchFamily="18" charset="-128"/>
              </a:rPr>
              <a:t>2024</a:t>
            </a:r>
            <a:r>
              <a:rPr kumimoji="1" lang="ja-JP" altLang="en-US" dirty="0">
                <a:latin typeface="UD デジタル 教科書体 NP-B" panose="02020700000000000000" pitchFamily="18" charset="-128"/>
                <a:ea typeface="UD デジタル 教科書体 NP-B" panose="02020700000000000000" pitchFamily="18" charset="-128"/>
              </a:rPr>
              <a:t>年</a:t>
            </a:r>
            <a:r>
              <a:rPr kumimoji="1" lang="ja-JP" altLang="en-US" dirty="0">
                <a:solidFill>
                  <a:srgbClr val="FF99FF"/>
                </a:solidFill>
                <a:latin typeface="UD デジタル 教科書体 NP-B" panose="02020700000000000000" pitchFamily="18" charset="-128"/>
                <a:ea typeface="UD デジタル 教科書体 NP-B" panose="02020700000000000000" pitchFamily="18" charset="-128"/>
              </a:rPr>
              <a:t>も</a:t>
            </a:r>
            <a:r>
              <a:rPr kumimoji="1" lang="ja-JP" altLang="en-US" dirty="0">
                <a:latin typeface="UD デジタル 教科書体 NP-B" panose="02020700000000000000" pitchFamily="18" charset="-128"/>
                <a:ea typeface="UD デジタル 教科書体 NP-B" panose="02020700000000000000" pitchFamily="18" charset="-128"/>
              </a:rPr>
              <a:t>看護委員会では</a:t>
            </a:r>
          </a:p>
        </p:txBody>
      </p:sp>
      <p:sp>
        <p:nvSpPr>
          <p:cNvPr id="1173" name="コンテンツ プレースホルダー 5"/>
          <p:cNvSpPr>
            <a:spLocks noGrp="1"/>
          </p:cNvSpPr>
          <p:nvPr>
            <p:ph idx="1"/>
          </p:nvPr>
        </p:nvSpPr>
        <p:spPr>
          <a:xfrm>
            <a:off x="838200" y="2264036"/>
            <a:ext cx="10515600" cy="4351338"/>
          </a:xfrm>
        </p:spPr>
        <p:txBody>
          <a:bodyPr>
            <a:normAutofit/>
          </a:bodyPr>
          <a:lstStyle/>
          <a:p>
            <a:pPr marL="0" indent="0">
              <a:buNone/>
            </a:pPr>
            <a:r>
              <a:rPr lang="en-US" altLang="ja-JP" dirty="0"/>
              <a:t>10</a:t>
            </a:r>
            <a:r>
              <a:rPr kumimoji="1" lang="en-US" altLang="ja-JP" dirty="0"/>
              <a:t>.</a:t>
            </a:r>
            <a:r>
              <a:rPr kumimoji="1" lang="ja-JP" altLang="en-US" dirty="0"/>
              <a:t>県議会ウォッチャーを継続</a:t>
            </a:r>
            <a:endParaRPr kumimoji="1" lang="en-US" altLang="ja-JP" dirty="0"/>
          </a:p>
          <a:p>
            <a:pPr marL="0" indent="0">
              <a:buNone/>
            </a:pPr>
            <a:r>
              <a:rPr lang="ja-JP" altLang="en-US" dirty="0"/>
              <a:t>　多くの看護師や</a:t>
            </a:r>
            <a:r>
              <a:rPr lang="ja-JP" altLang="en-US" b="1" dirty="0">
                <a:solidFill>
                  <a:srgbClr val="FF0000"/>
                </a:solidFill>
              </a:rPr>
              <a:t>多職種も巻き込んだ県議会ウォッチャーに</a:t>
            </a:r>
            <a:r>
              <a:rPr lang="ja-JP" altLang="en-US" dirty="0"/>
              <a:t>して　</a:t>
            </a:r>
            <a:endParaRPr lang="en-US" altLang="ja-JP" dirty="0"/>
          </a:p>
          <a:p>
            <a:pPr marL="0" indent="0">
              <a:buNone/>
            </a:pPr>
            <a:r>
              <a:rPr lang="ja-JP" altLang="en-US" dirty="0"/>
              <a:t>　いきたい。</a:t>
            </a:r>
            <a:endParaRPr lang="en-US" altLang="ja-JP" dirty="0"/>
          </a:p>
          <a:p>
            <a:pPr marL="0" indent="0">
              <a:buNone/>
            </a:pPr>
            <a:r>
              <a:rPr lang="en-US" altLang="ja-JP" dirty="0"/>
              <a:t>11</a:t>
            </a:r>
            <a:r>
              <a:rPr kumimoji="1" lang="en-US" altLang="ja-JP" dirty="0"/>
              <a:t>.</a:t>
            </a:r>
            <a:r>
              <a:rPr kumimoji="1" lang="ja-JP" altLang="en-US" dirty="0"/>
              <a:t>そのためには、</a:t>
            </a:r>
            <a:r>
              <a:rPr kumimoji="1" lang="ja-JP" altLang="en-US" b="1" dirty="0">
                <a:solidFill>
                  <a:srgbClr val="FF0000"/>
                </a:solidFill>
              </a:rPr>
              <a:t>議会前の議員との懇談会</a:t>
            </a:r>
            <a:r>
              <a:rPr kumimoji="1" lang="ja-JP" altLang="en-US" dirty="0"/>
              <a:t>も重要</a:t>
            </a:r>
            <a:endParaRPr lang="en-US" altLang="ja-JP" dirty="0"/>
          </a:p>
          <a:p>
            <a:pPr marL="0" indent="0">
              <a:buNone/>
            </a:pPr>
            <a:r>
              <a:rPr lang="en-US" altLang="ja-JP" dirty="0"/>
              <a:t>12.</a:t>
            </a:r>
            <a:r>
              <a:rPr lang="ja-JP" altLang="en-US" dirty="0"/>
              <a:t>医療と介護の現場で起きている課題を数値化</a:t>
            </a:r>
            <a:endParaRPr lang="en-US" altLang="ja-JP" dirty="0"/>
          </a:p>
          <a:p>
            <a:pPr marL="0" indent="0">
              <a:buNone/>
            </a:pPr>
            <a:r>
              <a:rPr lang="ja-JP" altLang="en-US" dirty="0"/>
              <a:t>　</a:t>
            </a:r>
            <a:r>
              <a:rPr lang="ja-JP" altLang="en-US" b="1" dirty="0">
                <a:solidFill>
                  <a:srgbClr val="FF0000"/>
                </a:solidFill>
              </a:rPr>
              <a:t>実態調査は私たちの推しの議員の強い味方（数字で訴える力）</a:t>
            </a:r>
            <a:endParaRPr lang="en-US" altLang="ja-JP" dirty="0"/>
          </a:p>
          <a:p>
            <a:pPr marL="0" indent="0">
              <a:buNone/>
            </a:pPr>
            <a:r>
              <a:rPr lang="ja-JP" altLang="en-US" b="1" dirty="0">
                <a:solidFill>
                  <a:srgbClr val="FF0000"/>
                </a:solidFill>
              </a:rPr>
              <a:t>　</a:t>
            </a:r>
            <a:r>
              <a:rPr lang="ja-JP" altLang="en-US" dirty="0"/>
              <a:t>となり議会を動かす力になった。</a:t>
            </a:r>
            <a:endParaRPr lang="en-US" altLang="ja-JP" dirty="0"/>
          </a:p>
          <a:p>
            <a:pPr marL="0" indent="0">
              <a:buNone/>
            </a:pPr>
            <a:endParaRPr lang="en-US" altLang="ja-JP" dirty="0"/>
          </a:p>
          <a:p>
            <a:pPr marL="0" indent="0">
              <a:buNone/>
            </a:pPr>
            <a:endParaRPr kumimoji="1" lang="ja-JP" altLang="en-US" dirty="0"/>
          </a:p>
        </p:txBody>
      </p:sp>
      <p:sp>
        <p:nvSpPr>
          <p:cNvPr id="1174" name="正方形/長方形 6"/>
          <p:cNvSpPr/>
          <p:nvPr/>
        </p:nvSpPr>
        <p:spPr>
          <a:xfrm>
            <a:off x="0" y="1427311"/>
            <a:ext cx="12192000" cy="263377"/>
          </a:xfrm>
          <a:prstGeom prst="rect">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15354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タイトル 1"/>
          <p:cNvSpPr>
            <a:spLocks noGrp="1"/>
          </p:cNvSpPr>
          <p:nvPr>
            <p:ph type="title"/>
          </p:nvPr>
        </p:nvSpPr>
        <p:spPr>
          <a:xfrm>
            <a:off x="838200" y="138787"/>
            <a:ext cx="10515600" cy="875626"/>
          </a:xfrm>
        </p:spPr>
        <p:txBody>
          <a:bodyPr/>
          <a:lstStyle/>
          <a:p>
            <a:r>
              <a:rPr kumimoji="1" lang="en-US" altLang="ja-JP" b="1" dirty="0">
                <a:latin typeface="UD デジタル 教科書体 N-R" panose="02020400000000000000" pitchFamily="17" charset="-128"/>
                <a:ea typeface="UD デジタル 教科書体 N-R" panose="02020400000000000000" pitchFamily="17" charset="-128"/>
              </a:rPr>
              <a:t>2024</a:t>
            </a:r>
            <a:r>
              <a:rPr kumimoji="1" lang="ja-JP" altLang="en-US" b="1" dirty="0">
                <a:latin typeface="UD デジタル 教科書体 N-R" panose="02020400000000000000" pitchFamily="17" charset="-128"/>
                <a:ea typeface="UD デジタル 教科書体 N-R" panose="02020400000000000000" pitchFamily="17" charset="-128"/>
              </a:rPr>
              <a:t>年　山梨民医連は県連総会で</a:t>
            </a:r>
          </a:p>
        </p:txBody>
      </p:sp>
      <p:pic>
        <p:nvPicPr>
          <p:cNvPr id="1177" name="図 3"/>
          <p:cNvPicPr>
            <a:picLocks noChangeAspect="1"/>
          </p:cNvPicPr>
          <p:nvPr/>
        </p:nvPicPr>
        <p:blipFill>
          <a:blip r:embed="rId3"/>
          <a:stretch>
            <a:fillRect/>
          </a:stretch>
        </p:blipFill>
        <p:spPr>
          <a:xfrm>
            <a:off x="2718147" y="1235036"/>
            <a:ext cx="5924811" cy="5532515"/>
          </a:xfrm>
          <a:prstGeom prst="rect">
            <a:avLst/>
          </a:prstGeom>
        </p:spPr>
      </p:pic>
    </p:spTree>
    <p:extLst>
      <p:ext uri="{BB962C8B-B14F-4D97-AF65-F5344CB8AC3E}">
        <p14:creationId xmlns:p14="http://schemas.microsoft.com/office/powerpoint/2010/main" val="1539853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 name="コンテンツ プレースホルダー 2"/>
          <p:cNvSpPr>
            <a:spLocks noGrp="1"/>
          </p:cNvSpPr>
          <p:nvPr>
            <p:ph idx="1"/>
          </p:nvPr>
        </p:nvSpPr>
        <p:spPr>
          <a:xfrm>
            <a:off x="4634525" y="1712890"/>
            <a:ext cx="7557310" cy="4775592"/>
          </a:xfrm>
        </p:spPr>
        <p:txBody>
          <a:bodyPr>
            <a:normAutofit/>
          </a:bodyPr>
          <a:lstStyle/>
          <a:p>
            <a:pPr marL="0" indent="0">
              <a:buNone/>
            </a:pPr>
            <a:r>
              <a:rPr kumimoji="1" lang="ja-JP" altLang="en-US" dirty="0"/>
              <a:t>ケースワーカの小越さん</a:t>
            </a:r>
            <a:endParaRPr kumimoji="1" lang="en-US" altLang="ja-JP" dirty="0"/>
          </a:p>
          <a:p>
            <a:pPr marL="0" indent="0">
              <a:buNone/>
            </a:pPr>
            <a:r>
              <a:rPr lang="ja-JP" altLang="en-US" dirty="0"/>
              <a:t>生活保護申請が必要な患者さんがいれば</a:t>
            </a:r>
            <a:endParaRPr lang="en-US" altLang="ja-JP" dirty="0"/>
          </a:p>
          <a:p>
            <a:pPr marL="0" indent="0">
              <a:buNone/>
            </a:pPr>
            <a:r>
              <a:rPr lang="ja-JP" altLang="en-US" dirty="0"/>
              <a:t>どんな厳しい自治体の担当者にもめげず</a:t>
            </a:r>
          </a:p>
          <a:p>
            <a:pPr marL="0" indent="0">
              <a:buNone/>
            </a:pPr>
            <a:r>
              <a:rPr lang="ja-JP" altLang="en-US" dirty="0"/>
              <a:t>立ち向かい、社会から孤立し人生を諦めかけ</a:t>
            </a:r>
          </a:p>
          <a:p>
            <a:pPr marL="0" indent="0">
              <a:buNone/>
            </a:pPr>
            <a:r>
              <a:rPr lang="ja-JP" altLang="en-US" dirty="0"/>
              <a:t>ている患者さんがいれば時間をかけて寄り添</a:t>
            </a:r>
          </a:p>
          <a:p>
            <a:pPr marL="0" indent="0">
              <a:buNone/>
            </a:pPr>
            <a:r>
              <a:rPr lang="ja-JP" altLang="en-US" dirty="0"/>
              <a:t>うたくましくて元気で明るい存在。</a:t>
            </a:r>
          </a:p>
          <a:p>
            <a:pPr marL="0" indent="0">
              <a:buNone/>
            </a:pPr>
            <a:r>
              <a:rPr kumimoji="1" lang="ja-JP" altLang="en-US" dirty="0"/>
              <a:t>そんな民医連の「魂」でもあった小越さんが</a:t>
            </a:r>
            <a:endParaRPr kumimoji="1" lang="en-US" altLang="ja-JP" dirty="0"/>
          </a:p>
          <a:p>
            <a:pPr marL="0" indent="0">
              <a:buNone/>
            </a:pPr>
            <a:r>
              <a:rPr kumimoji="1" lang="ja-JP" altLang="en-US" dirty="0"/>
              <a:t>県議会議員に。</a:t>
            </a:r>
            <a:r>
              <a:rPr lang="ja-JP" altLang="en-US" dirty="0"/>
              <a:t>社会を変えなくては目の前の</a:t>
            </a:r>
            <a:endParaRPr lang="en-US" altLang="ja-JP" dirty="0"/>
          </a:p>
          <a:p>
            <a:pPr marL="0" indent="0">
              <a:buNone/>
            </a:pPr>
            <a:r>
              <a:rPr lang="ja-JP" altLang="en-US" dirty="0"/>
              <a:t>患者さんは本当の意味で救えない・・・</a:t>
            </a:r>
          </a:p>
        </p:txBody>
      </p:sp>
      <p:pic>
        <p:nvPicPr>
          <p:cNvPr id="1114" name="図 3"/>
          <p:cNvPicPr>
            <a:picLocks noChangeAspect="1"/>
          </p:cNvPicPr>
          <p:nvPr/>
        </p:nvPicPr>
        <p:blipFill>
          <a:blip r:embed="rId2"/>
          <a:stretch>
            <a:fillRect/>
          </a:stretch>
        </p:blipFill>
        <p:spPr>
          <a:xfrm>
            <a:off x="-100208" y="2245493"/>
            <a:ext cx="4559474" cy="3710385"/>
          </a:xfrm>
          <a:prstGeom prst="rect">
            <a:avLst/>
          </a:prstGeom>
          <a:ln>
            <a:noFill/>
          </a:ln>
          <a:effectLst>
            <a:softEdge rad="112500"/>
          </a:effectLst>
        </p:spPr>
      </p:pic>
      <p:sp>
        <p:nvSpPr>
          <p:cNvPr id="1115" name="正方形/長方形 4"/>
          <p:cNvSpPr/>
          <p:nvPr/>
        </p:nvSpPr>
        <p:spPr>
          <a:xfrm>
            <a:off x="738351" y="236661"/>
            <a:ext cx="9871193" cy="923330"/>
          </a:xfrm>
          <a:prstGeom prst="rect">
            <a:avLst/>
          </a:prstGeom>
          <a:noFill/>
        </p:spPr>
        <p:txBody>
          <a:bodyPr wrap="square" lIns="91440" tIns="45720" rIns="91440" bIns="45720">
            <a:spAutoFit/>
          </a:bodyPr>
          <a:lstStyle/>
          <a:p>
            <a:pPr algn="ctr"/>
            <a:r>
              <a:rPr lang="ja-JP" altLang="en-US" sz="5400" b="1" cap="none" spc="0" dirty="0">
                <a:ln w="0"/>
                <a:gradFill>
                  <a:gsLst>
                    <a:gs pos="0">
                      <a:schemeClr val="accent5">
                        <a:lumMod val="50000"/>
                      </a:schemeClr>
                    </a:gs>
                    <a:gs pos="50000">
                      <a:schemeClr val="accent5"/>
                    </a:gs>
                    <a:gs pos="100000">
                      <a:schemeClr val="accent5">
                        <a:lumMod val="60000"/>
                        <a:lumOff val="40000"/>
                      </a:schemeClr>
                    </a:gs>
                  </a:gsLst>
                  <a:lin ang="5400000" scaled="0"/>
                  <a:tileRect/>
                </a:gradFill>
                <a:effectLst>
                  <a:reflection blurRad="6350" stA="53000" endA="300" endPos="35500" dir="5400000" sy="-90000" algn="bl" rotWithShape="0"/>
                </a:effectLst>
              </a:rPr>
              <a:t>民医連で出会った仲間と共に</a:t>
            </a:r>
          </a:p>
        </p:txBody>
      </p:sp>
      <p:pic>
        <p:nvPicPr>
          <p:cNvPr id="1116" name="図 5"/>
          <p:cNvPicPr>
            <a:picLocks noChangeAspect="1"/>
          </p:cNvPicPr>
          <p:nvPr/>
        </p:nvPicPr>
        <p:blipFill>
          <a:blip r:embed="rId3"/>
          <a:stretch>
            <a:fillRect/>
          </a:stretch>
        </p:blipFill>
        <p:spPr>
          <a:xfrm>
            <a:off x="7039627" y="6248466"/>
            <a:ext cx="3970751" cy="381000"/>
          </a:xfrm>
          <a:prstGeom prst="rect">
            <a:avLst/>
          </a:prstGeom>
        </p:spPr>
      </p:pic>
      <p:pic>
        <p:nvPicPr>
          <p:cNvPr id="1117" name="図 6"/>
          <p:cNvPicPr>
            <a:picLocks noChangeAspect="1"/>
          </p:cNvPicPr>
          <p:nvPr/>
        </p:nvPicPr>
        <p:blipFill>
          <a:blip r:embed="rId3"/>
          <a:stretch>
            <a:fillRect/>
          </a:stretch>
        </p:blipFill>
        <p:spPr>
          <a:xfrm>
            <a:off x="995819" y="6248466"/>
            <a:ext cx="3970751" cy="381000"/>
          </a:xfrm>
          <a:prstGeom prst="rect">
            <a:avLst/>
          </a:prstGeom>
        </p:spPr>
      </p:pic>
      <p:sp>
        <p:nvSpPr>
          <p:cNvPr id="1118" name="正方形/長方形 8"/>
          <p:cNvSpPr/>
          <p:nvPr/>
        </p:nvSpPr>
        <p:spPr>
          <a:xfrm>
            <a:off x="0" y="1308529"/>
            <a:ext cx="12192000" cy="263377"/>
          </a:xfrm>
          <a:prstGeom prst="rect">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77973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 name="コンテンツ プレースホルダー 2"/>
          <p:cNvSpPr>
            <a:spLocks noGrp="1"/>
          </p:cNvSpPr>
          <p:nvPr>
            <p:ph idx="1"/>
          </p:nvPr>
        </p:nvSpPr>
        <p:spPr>
          <a:xfrm>
            <a:off x="199566" y="125260"/>
            <a:ext cx="11989262" cy="6859740"/>
          </a:xfrm>
        </p:spPr>
        <p:txBody>
          <a:bodyPr>
            <a:normAutofit fontScale="85000" lnSpcReduction="20000"/>
          </a:bodyPr>
          <a:lstStyle/>
          <a:p>
            <a:pPr marL="0" indent="0">
              <a:buNone/>
            </a:pPr>
            <a:r>
              <a:rPr lang="ja-JP" altLang="en-US" dirty="0"/>
              <a:t>県連の村松事務局長が</a:t>
            </a:r>
            <a:r>
              <a:rPr lang="en-US" altLang="ja-JP" dirty="0"/>
              <a:t>2022</a:t>
            </a:r>
            <a:r>
              <a:rPr lang="ja-JP" altLang="en-US" dirty="0"/>
              <a:t>年</a:t>
            </a:r>
            <a:r>
              <a:rPr lang="en-US" altLang="ja-JP" dirty="0"/>
              <a:t>3</a:t>
            </a:r>
            <a:r>
              <a:rPr lang="ja-JP" altLang="en-US" dirty="0"/>
              <a:t>月</a:t>
            </a:r>
            <a:r>
              <a:rPr lang="en-US" altLang="ja-JP" dirty="0"/>
              <a:t>8</a:t>
            </a:r>
            <a:r>
              <a:rPr lang="ja-JP" altLang="en-US" dirty="0"/>
              <a:t>日小越さんの最後の議会発言をはじめて傍聴。</a:t>
            </a:r>
            <a:endParaRPr lang="en-US" altLang="ja-JP" dirty="0"/>
          </a:p>
          <a:p>
            <a:pPr marL="0" indent="0">
              <a:buNone/>
            </a:pPr>
            <a:endParaRPr lang="ja-JP" altLang="en-US" dirty="0"/>
          </a:p>
          <a:p>
            <a:pPr marL="0" indent="0">
              <a:buNone/>
            </a:pPr>
            <a:r>
              <a:rPr lang="ja-JP" altLang="en-US" dirty="0"/>
              <a:t>山梨では物価高騰・水光熱費の上昇のなかで１月に一人の高齢者が自宅で凍死に</a:t>
            </a:r>
            <a:endParaRPr lang="en-US" altLang="ja-JP" dirty="0"/>
          </a:p>
          <a:p>
            <a:pPr marL="0" indent="0">
              <a:buNone/>
            </a:pPr>
            <a:r>
              <a:rPr lang="ja-JP" altLang="en-US" dirty="0"/>
              <a:t>より亡くなられてしまった。</a:t>
            </a:r>
            <a:endParaRPr lang="en-US" altLang="ja-JP" dirty="0"/>
          </a:p>
          <a:p>
            <a:pPr marL="0" indent="0">
              <a:buNone/>
            </a:pPr>
            <a:r>
              <a:rPr lang="ja-JP" altLang="en-US" dirty="0"/>
              <a:t>県議会で</a:t>
            </a:r>
            <a:r>
              <a:rPr lang="ja-JP" altLang="en-US" b="1" dirty="0">
                <a:solidFill>
                  <a:srgbClr val="FF0000"/>
                </a:solidFill>
              </a:rPr>
              <a:t>「一人の命にかかわることですよ！」</a:t>
            </a:r>
            <a:r>
              <a:rPr lang="ja-JP" altLang="en-US" dirty="0"/>
              <a:t>小越さんの声が議会に響いた。</a:t>
            </a:r>
            <a:endParaRPr lang="en-US" altLang="ja-JP" dirty="0"/>
          </a:p>
          <a:p>
            <a:pPr marL="0" indent="0">
              <a:buNone/>
            </a:pPr>
            <a:r>
              <a:rPr lang="ja-JP" altLang="en-US" dirty="0"/>
              <a:t>亡くなられた方の家には、エアコンはあったが電気代が高すぎて支払えなかった。</a:t>
            </a:r>
            <a:endParaRPr lang="en-US" altLang="ja-JP" dirty="0"/>
          </a:p>
          <a:p>
            <a:pPr marL="0" indent="0">
              <a:buNone/>
            </a:pPr>
            <a:r>
              <a:rPr lang="ja-JP" altLang="en-US" dirty="0"/>
              <a:t>県民の生活はそこまで追い詰められているのに議会では、</a:t>
            </a:r>
            <a:endParaRPr lang="en-US" altLang="ja-JP" dirty="0"/>
          </a:p>
          <a:p>
            <a:pPr marL="0" indent="0">
              <a:buNone/>
            </a:pPr>
            <a:r>
              <a:rPr lang="ja-JP" altLang="en-US" dirty="0"/>
              <a:t>　　　　　　　　　　　　　「富士の麓でファッションショーを開催しましょう。」</a:t>
            </a:r>
            <a:endParaRPr lang="en-US" altLang="ja-JP" dirty="0"/>
          </a:p>
          <a:p>
            <a:pPr marL="0" indent="0">
              <a:buNone/>
            </a:pPr>
            <a:r>
              <a:rPr lang="ja-JP" altLang="en-US" dirty="0"/>
              <a:t>　　　　　　　　　　　　　「富士登山鉄道を作りましょう」</a:t>
            </a:r>
            <a:endParaRPr lang="en-US" altLang="ja-JP" dirty="0"/>
          </a:p>
          <a:p>
            <a:pPr marL="0" indent="0">
              <a:buNone/>
            </a:pPr>
            <a:r>
              <a:rPr lang="ja-JP" altLang="en-US" dirty="0"/>
              <a:t>　　　　　　　　　　　　　「海外富裕層のために・・・」</a:t>
            </a:r>
            <a:endParaRPr lang="en-US" altLang="ja-JP" dirty="0"/>
          </a:p>
          <a:p>
            <a:pPr marL="0" indent="0">
              <a:buNone/>
            </a:pPr>
            <a:r>
              <a:rPr lang="ja-JP" altLang="en-US" dirty="0"/>
              <a:t>　　　　　　　　　　　</a:t>
            </a:r>
            <a:r>
              <a:rPr lang="ja-JP" altLang="en-US" b="1" dirty="0">
                <a:solidFill>
                  <a:srgbClr val="FF0000"/>
                </a:solidFill>
              </a:rPr>
              <a:t>コロナによる医療機関や介護施設の困難性の話題は全くない</a:t>
            </a:r>
            <a:endParaRPr lang="en-US" altLang="ja-JP" b="1" dirty="0">
              <a:solidFill>
                <a:srgbClr val="FF0000"/>
              </a:solidFill>
            </a:endParaRPr>
          </a:p>
          <a:p>
            <a:pPr marL="0" indent="0">
              <a:buNone/>
            </a:pPr>
            <a:r>
              <a:rPr lang="ja-JP" altLang="en-US" b="1" dirty="0">
                <a:solidFill>
                  <a:srgbClr val="FF0000"/>
                </a:solidFill>
              </a:rPr>
              <a:t>　　　　　　　　　　　この議会は誰のための、何のための議会なの？</a:t>
            </a:r>
          </a:p>
          <a:p>
            <a:pPr marL="0" indent="0">
              <a:buNone/>
            </a:pPr>
            <a:r>
              <a:rPr lang="ja-JP" altLang="en-US" dirty="0"/>
              <a:t>　　　　　　　　　　　　　議会傍聴に参加した事務局長　　　　　　　　　　　　　　　　　　　　　　　　　　</a:t>
            </a:r>
            <a:endParaRPr lang="en-US" altLang="ja-JP" dirty="0"/>
          </a:p>
          <a:p>
            <a:pPr marL="0" indent="0">
              <a:buNone/>
            </a:pPr>
            <a:r>
              <a:rPr lang="ja-JP" altLang="en-US" dirty="0"/>
              <a:t>　　　　　　　　　　　　　悔しくて涙があふれてしまった。</a:t>
            </a:r>
            <a:endParaRPr lang="en-US" altLang="ja-JP" dirty="0"/>
          </a:p>
          <a:p>
            <a:pPr marL="0" indent="0">
              <a:buNone/>
            </a:pPr>
            <a:r>
              <a:rPr lang="ja-JP" altLang="en-US" dirty="0"/>
              <a:t>　　　　　　　　　　　　　長い間一人でこの議会で頑張ってきたんだな。</a:t>
            </a:r>
            <a:endParaRPr lang="en-US" altLang="ja-JP" dirty="0"/>
          </a:p>
          <a:p>
            <a:pPr marL="0" indent="0">
              <a:buNone/>
            </a:pPr>
            <a:r>
              <a:rPr lang="ja-JP" altLang="en-US" dirty="0"/>
              <a:t>　　　　　　　　　　　　　私たちはこの議会の実態をもっと知らなくてはいけない。</a:t>
            </a:r>
            <a:endParaRPr lang="en-US" altLang="ja-JP" dirty="0"/>
          </a:p>
          <a:p>
            <a:pPr marL="0" indent="0">
              <a:buNone/>
            </a:pPr>
            <a:r>
              <a:rPr kumimoji="1" lang="ja-JP" altLang="en-US" dirty="0"/>
              <a:t>　　　　　　　　　　　　　このことを看護委員会で</a:t>
            </a:r>
            <a:r>
              <a:rPr kumimoji="1" lang="en-US" altLang="ja-JP" dirty="0"/>
              <a:t>2022</a:t>
            </a:r>
            <a:r>
              <a:rPr kumimoji="1" lang="ja-JP" altLang="en-US" dirty="0"/>
              <a:t>年３月報告。</a:t>
            </a:r>
          </a:p>
        </p:txBody>
      </p:sp>
      <p:pic>
        <p:nvPicPr>
          <p:cNvPr id="1121" name="図 3"/>
          <p:cNvPicPr>
            <a:picLocks noChangeAspect="1"/>
          </p:cNvPicPr>
          <p:nvPr/>
        </p:nvPicPr>
        <p:blipFill>
          <a:blip r:embed="rId2"/>
          <a:stretch>
            <a:fillRect/>
          </a:stretch>
        </p:blipFill>
        <p:spPr>
          <a:xfrm>
            <a:off x="0" y="3033956"/>
            <a:ext cx="3582472" cy="2823425"/>
          </a:xfrm>
          <a:prstGeom prst="rect">
            <a:avLst/>
          </a:prstGeom>
          <a:ln>
            <a:noFill/>
          </a:ln>
          <a:effectLst>
            <a:softEdge rad="112500"/>
          </a:effectLst>
        </p:spPr>
      </p:pic>
    </p:spTree>
    <p:extLst>
      <p:ext uri="{BB962C8B-B14F-4D97-AF65-F5344CB8AC3E}">
        <p14:creationId xmlns:p14="http://schemas.microsoft.com/office/powerpoint/2010/main" val="1084518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 name="タイトル 1"/>
          <p:cNvSpPr>
            <a:spLocks noGrp="1"/>
          </p:cNvSpPr>
          <p:nvPr>
            <p:ph type="title"/>
          </p:nvPr>
        </p:nvSpPr>
        <p:spPr>
          <a:xfrm>
            <a:off x="888304" y="239865"/>
            <a:ext cx="10515600" cy="1087894"/>
          </a:xfrm>
        </p:spPr>
        <p:txBody>
          <a:bodyPr/>
          <a:lstStyle/>
          <a:p>
            <a:r>
              <a:rPr kumimoji="1" lang="ja-JP" altLang="en-US" b="1" dirty="0">
                <a:latin typeface="UD デジタル 教科書体 NK-R" panose="02020400000000000000" pitchFamily="18" charset="-128"/>
                <a:ea typeface="UD デジタル 教科書体 NK-R" panose="02020400000000000000" pitchFamily="18" charset="-128"/>
              </a:rPr>
              <a:t>同じ思いの看護師たちはすぐ動き出した</a:t>
            </a:r>
          </a:p>
        </p:txBody>
      </p:sp>
      <p:sp>
        <p:nvSpPr>
          <p:cNvPr id="1125" name="コンテンツ プレースホルダー 2"/>
          <p:cNvSpPr>
            <a:spLocks noGrp="1"/>
          </p:cNvSpPr>
          <p:nvPr>
            <p:ph idx="1"/>
          </p:nvPr>
        </p:nvSpPr>
        <p:spPr>
          <a:xfrm>
            <a:off x="5645787" y="2335858"/>
            <a:ext cx="6516856" cy="4351338"/>
          </a:xfrm>
        </p:spPr>
        <p:txBody>
          <a:bodyPr>
            <a:normAutofit/>
          </a:bodyPr>
          <a:lstStyle/>
          <a:p>
            <a:pPr marL="0" indent="0">
              <a:buNone/>
            </a:pPr>
            <a:r>
              <a:rPr lang="ja-JP" altLang="en-US" dirty="0"/>
              <a:t>新体制の中、看護委員長の提案で</a:t>
            </a:r>
            <a:endParaRPr lang="en-US" altLang="ja-JP" dirty="0"/>
          </a:p>
          <a:p>
            <a:pPr marL="0" indent="0">
              <a:buNone/>
            </a:pPr>
            <a:r>
              <a:rPr lang="ja-JP" altLang="en-US" b="1" dirty="0">
                <a:solidFill>
                  <a:srgbClr val="FF0000"/>
                </a:solidFill>
              </a:rPr>
              <a:t>看護師長研修に</a:t>
            </a:r>
            <a:endParaRPr lang="ja-JP" altLang="en-US" dirty="0"/>
          </a:p>
          <a:p>
            <a:pPr marL="0" indent="0">
              <a:buNone/>
            </a:pPr>
            <a:r>
              <a:rPr lang="ja-JP" altLang="en-US" b="1" dirty="0">
                <a:solidFill>
                  <a:srgbClr val="FF0000"/>
                </a:solidFill>
              </a:rPr>
              <a:t>「県議会傍聴を組み込もう」</a:t>
            </a:r>
          </a:p>
          <a:p>
            <a:pPr marL="0" indent="0">
              <a:buNone/>
            </a:pPr>
            <a:r>
              <a:rPr lang="ja-JP" altLang="en-US" dirty="0"/>
              <a:t>この瞬間から</a:t>
            </a:r>
            <a:r>
              <a:rPr kumimoji="1" lang="ja-JP" altLang="en-US" dirty="0"/>
              <a:t>県議会傍聴</a:t>
            </a:r>
            <a:endParaRPr kumimoji="1" lang="en-US" altLang="ja-JP" dirty="0"/>
          </a:p>
          <a:p>
            <a:pPr marL="0" indent="0">
              <a:buNone/>
            </a:pPr>
            <a:r>
              <a:rPr kumimoji="1" lang="ja-JP" altLang="en-US" dirty="0"/>
              <a:t>通称：</a:t>
            </a:r>
            <a:r>
              <a:rPr kumimoji="1" lang="ja-JP" altLang="en-US" b="1" dirty="0">
                <a:solidFill>
                  <a:srgbClr val="FF0000"/>
                </a:solidFill>
              </a:rPr>
              <a:t>県議会ウォッチャー</a:t>
            </a:r>
            <a:r>
              <a:rPr kumimoji="1" lang="ja-JP" altLang="en-US" dirty="0"/>
              <a:t>がスタート</a:t>
            </a:r>
          </a:p>
          <a:p>
            <a:pPr marL="0" indent="0">
              <a:buNone/>
            </a:pPr>
            <a:endParaRPr kumimoji="1" lang="ja-JP" altLang="en-US" dirty="0"/>
          </a:p>
        </p:txBody>
      </p:sp>
      <p:pic>
        <p:nvPicPr>
          <p:cNvPr id="1126" name="図 3"/>
          <p:cNvPicPr>
            <a:picLocks noChangeAspect="1"/>
          </p:cNvPicPr>
          <p:nvPr/>
        </p:nvPicPr>
        <p:blipFill>
          <a:blip r:embed="rId2"/>
          <a:stretch>
            <a:fillRect/>
          </a:stretch>
        </p:blipFill>
        <p:spPr>
          <a:xfrm>
            <a:off x="675362" y="6297004"/>
            <a:ext cx="3970751" cy="381000"/>
          </a:xfrm>
          <a:prstGeom prst="rect">
            <a:avLst/>
          </a:prstGeom>
        </p:spPr>
      </p:pic>
      <p:pic>
        <p:nvPicPr>
          <p:cNvPr id="1127" name="図 5"/>
          <p:cNvPicPr>
            <a:picLocks noChangeAspect="1"/>
          </p:cNvPicPr>
          <p:nvPr/>
        </p:nvPicPr>
        <p:blipFill>
          <a:blip r:embed="rId2"/>
          <a:stretch>
            <a:fillRect/>
          </a:stretch>
        </p:blipFill>
        <p:spPr>
          <a:xfrm>
            <a:off x="6361572" y="6240746"/>
            <a:ext cx="3970751" cy="381000"/>
          </a:xfrm>
          <a:prstGeom prst="rect">
            <a:avLst/>
          </a:prstGeom>
        </p:spPr>
      </p:pic>
      <p:pic>
        <p:nvPicPr>
          <p:cNvPr id="1128" name="図 7"/>
          <p:cNvPicPr>
            <a:picLocks noChangeAspect="1"/>
          </p:cNvPicPr>
          <p:nvPr/>
        </p:nvPicPr>
        <p:blipFill>
          <a:blip r:embed="rId3"/>
          <a:stretch>
            <a:fillRect/>
          </a:stretch>
        </p:blipFill>
        <p:spPr>
          <a:xfrm>
            <a:off x="0" y="1954060"/>
            <a:ext cx="5649238" cy="3469709"/>
          </a:xfrm>
          <a:prstGeom prst="rect">
            <a:avLst/>
          </a:prstGeom>
          <a:ln>
            <a:noFill/>
          </a:ln>
          <a:effectLst>
            <a:softEdge rad="112500"/>
          </a:effectLst>
        </p:spPr>
      </p:pic>
      <p:sp>
        <p:nvSpPr>
          <p:cNvPr id="1129" name="正方形/長方形 8"/>
          <p:cNvSpPr/>
          <p:nvPr/>
        </p:nvSpPr>
        <p:spPr>
          <a:xfrm>
            <a:off x="0" y="1308529"/>
            <a:ext cx="12192000" cy="263377"/>
          </a:xfrm>
          <a:prstGeom prst="rect">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0185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 name="タイトル 1"/>
          <p:cNvSpPr>
            <a:spLocks noGrp="1"/>
          </p:cNvSpPr>
          <p:nvPr>
            <p:ph type="title"/>
          </p:nvPr>
        </p:nvSpPr>
        <p:spPr>
          <a:xfrm>
            <a:off x="804949" y="105027"/>
            <a:ext cx="10515600" cy="709621"/>
          </a:xfrm>
        </p:spPr>
        <p:txBody>
          <a:bodyPr/>
          <a:lstStyle/>
          <a:p>
            <a:r>
              <a:rPr lang="ja-JP" altLang="en-US" b="1" dirty="0"/>
              <a:t>研修企画までの流れ</a:t>
            </a:r>
            <a:endParaRPr kumimoji="1" lang="ja-JP" altLang="en-US" b="1" dirty="0"/>
          </a:p>
        </p:txBody>
      </p:sp>
      <p:sp>
        <p:nvSpPr>
          <p:cNvPr id="1132" name="コンテンツ プレースホルダー 2"/>
          <p:cNvSpPr>
            <a:spLocks noGrp="1"/>
          </p:cNvSpPr>
          <p:nvPr>
            <p:ph idx="1"/>
          </p:nvPr>
        </p:nvSpPr>
        <p:spPr>
          <a:xfrm>
            <a:off x="433323" y="1418301"/>
            <a:ext cx="11248373" cy="4900852"/>
          </a:xfrm>
        </p:spPr>
        <p:txBody>
          <a:bodyPr>
            <a:normAutofit fontScale="92500" lnSpcReduction="20000"/>
          </a:bodyPr>
          <a:lstStyle/>
          <a:p>
            <a:pPr marL="0" indent="0">
              <a:buNone/>
            </a:pPr>
            <a:r>
              <a:rPr kumimoji="1" lang="en-US" altLang="ja-JP" dirty="0"/>
              <a:t>1.</a:t>
            </a:r>
            <a:r>
              <a:rPr kumimoji="1" lang="ja-JP" altLang="en-US" dirty="0"/>
              <a:t>看護委員会の</a:t>
            </a:r>
            <a:r>
              <a:rPr kumimoji="1" lang="ja-JP" altLang="en-US" b="1" dirty="0">
                <a:solidFill>
                  <a:srgbClr val="FF0000"/>
                </a:solidFill>
              </a:rPr>
              <a:t>方針に位置づけた</a:t>
            </a:r>
            <a:endParaRPr kumimoji="1" lang="en-US" altLang="ja-JP" b="1" dirty="0">
              <a:solidFill>
                <a:srgbClr val="FF0000"/>
              </a:solidFill>
            </a:endParaRPr>
          </a:p>
          <a:p>
            <a:pPr marL="0" indent="0">
              <a:buNone/>
            </a:pPr>
            <a:r>
              <a:rPr lang="en-US" altLang="ja-JP" dirty="0"/>
              <a:t>2.</a:t>
            </a:r>
            <a:r>
              <a:rPr lang="ja-JP" altLang="en-US" dirty="0"/>
              <a:t>さらに目標を達成するためにはまず看護管理者から社会をと</a:t>
            </a:r>
            <a:r>
              <a:rPr lang="ja-JP" altLang="en-US" dirty="0" err="1"/>
              <a:t>ら</a:t>
            </a:r>
            <a:endParaRPr lang="en-US" altLang="ja-JP" dirty="0"/>
          </a:p>
          <a:p>
            <a:pPr marL="0" indent="0">
              <a:buNone/>
            </a:pPr>
            <a:r>
              <a:rPr lang="ja-JP" altLang="en-US" dirty="0"/>
              <a:t>　える目を養おうということで</a:t>
            </a:r>
            <a:r>
              <a:rPr lang="ja-JP" altLang="en-US" b="1" dirty="0">
                <a:solidFill>
                  <a:srgbClr val="FF0000"/>
                </a:solidFill>
              </a:rPr>
              <a:t>「看護師長研修」</a:t>
            </a:r>
            <a:r>
              <a:rPr lang="ja-JP" altLang="en-US" dirty="0"/>
              <a:t>とした</a:t>
            </a:r>
            <a:endParaRPr lang="en-US" altLang="ja-JP" dirty="0"/>
          </a:p>
          <a:p>
            <a:pPr marL="0" indent="0">
              <a:buNone/>
            </a:pPr>
            <a:r>
              <a:rPr lang="en-US" altLang="ja-JP" dirty="0"/>
              <a:t>3.</a:t>
            </a:r>
            <a:r>
              <a:rPr lang="ja-JP" altLang="en-US" dirty="0"/>
              <a:t>県議会傍聴における</a:t>
            </a:r>
            <a:r>
              <a:rPr lang="ja-JP" altLang="en-US" b="1" dirty="0">
                <a:solidFill>
                  <a:srgbClr val="FF0000"/>
                </a:solidFill>
              </a:rPr>
              <a:t>基礎知識学習会の</a:t>
            </a:r>
            <a:r>
              <a:rPr lang="en-US" altLang="ja-JP" b="1" dirty="0">
                <a:solidFill>
                  <a:srgbClr val="FF0000"/>
                </a:solidFill>
              </a:rPr>
              <a:t>DVD</a:t>
            </a:r>
            <a:r>
              <a:rPr lang="ja-JP" altLang="en-US" b="1" dirty="0">
                <a:solidFill>
                  <a:srgbClr val="FF0000"/>
                </a:solidFill>
              </a:rPr>
              <a:t>を作成し事前学習教材とした</a:t>
            </a:r>
            <a:endParaRPr lang="en-US" altLang="ja-JP" b="1" dirty="0">
              <a:solidFill>
                <a:srgbClr val="FF0000"/>
              </a:solidFill>
            </a:endParaRPr>
          </a:p>
          <a:p>
            <a:pPr marL="0" indent="0">
              <a:buNone/>
            </a:pPr>
            <a:r>
              <a:rPr lang="ja-JP" altLang="en-US" dirty="0"/>
              <a:t>（県議会議員だった元職員の協力を得た）</a:t>
            </a:r>
            <a:endParaRPr lang="en-US" altLang="ja-JP" dirty="0"/>
          </a:p>
          <a:p>
            <a:pPr marL="0" indent="0">
              <a:buNone/>
            </a:pPr>
            <a:r>
              <a:rPr lang="ja-JP" altLang="en-US" dirty="0">
                <a:latin typeface="UD デジタル 教科書体 N-R" panose="02020400000000000000" pitchFamily="17" charset="-128"/>
                <a:ea typeface="UD デジタル 教科書体 N-R" panose="02020400000000000000" pitchFamily="17" charset="-128"/>
              </a:rPr>
              <a:t>「白衣もダメ？白衣で私たち医療従事者が聴いてますとアクションし</a:t>
            </a:r>
            <a:endParaRPr lang="en-US" altLang="ja-JP" dirty="0">
              <a:latin typeface="UD デジタル 教科書体 N-R" panose="02020400000000000000" pitchFamily="17" charset="-128"/>
              <a:ea typeface="UD デジタル 教科書体 N-R" panose="02020400000000000000" pitchFamily="17" charset="-128"/>
            </a:endParaRPr>
          </a:p>
          <a:p>
            <a:pPr marL="0" indent="0">
              <a:buNone/>
            </a:pPr>
            <a:r>
              <a:rPr lang="ja-JP" altLang="en-US" dirty="0">
                <a:latin typeface="UD デジタル 教科書体 N-R" panose="02020400000000000000" pitchFamily="17" charset="-128"/>
                <a:ea typeface="UD デジタル 教科書体 N-R" panose="02020400000000000000" pitchFamily="17" charset="-128"/>
              </a:rPr>
              <a:t>　たいのに」</a:t>
            </a:r>
            <a:endParaRPr lang="en-US" altLang="ja-JP" dirty="0">
              <a:latin typeface="UD デジタル 教科書体 N-R" panose="02020400000000000000" pitchFamily="17" charset="-128"/>
              <a:ea typeface="UD デジタル 教科書体 N-R" panose="02020400000000000000" pitchFamily="17" charset="-128"/>
            </a:endParaRPr>
          </a:p>
          <a:p>
            <a:pPr marL="0" indent="0">
              <a:buNone/>
            </a:pPr>
            <a:r>
              <a:rPr lang="ja-JP" altLang="en-US" dirty="0">
                <a:latin typeface="UD デジタル 教科書体 N-R" panose="02020400000000000000" pitchFamily="17" charset="-128"/>
                <a:ea typeface="UD デジタル 教科書体 N-R" panose="02020400000000000000" pitchFamily="17" charset="-128"/>
              </a:rPr>
              <a:t>「私、声出さないで黙って</a:t>
            </a:r>
            <a:r>
              <a:rPr lang="ja-JP" altLang="en-US" dirty="0" err="1">
                <a:latin typeface="UD デジタル 教科書体 N-R" panose="02020400000000000000" pitchFamily="17" charset="-128"/>
                <a:ea typeface="UD デジタル 教科書体 N-R" panose="02020400000000000000" pitchFamily="17" charset="-128"/>
              </a:rPr>
              <a:t>聴い</a:t>
            </a:r>
            <a:r>
              <a:rPr lang="ja-JP" altLang="en-US" dirty="0">
                <a:latin typeface="UD デジタル 教科書体 N-R" panose="02020400000000000000" pitchFamily="17" charset="-128"/>
                <a:ea typeface="UD デジタル 教科書体 N-R" panose="02020400000000000000" pitchFamily="17" charset="-128"/>
              </a:rPr>
              <a:t>てられるかな？不安」</a:t>
            </a:r>
            <a:endParaRPr kumimoji="1" lang="en-US" altLang="ja-JP" dirty="0"/>
          </a:p>
          <a:p>
            <a:pPr marL="0" indent="0">
              <a:buNone/>
            </a:pPr>
            <a:r>
              <a:rPr lang="en-US" altLang="ja-JP" dirty="0"/>
              <a:t>4.</a:t>
            </a:r>
            <a:r>
              <a:rPr kumimoji="1" lang="ja-JP" altLang="en-US" dirty="0"/>
              <a:t>看護委員会からの発信と共に</a:t>
            </a:r>
            <a:r>
              <a:rPr kumimoji="1" lang="ja-JP" altLang="en-US" b="1" dirty="0">
                <a:solidFill>
                  <a:srgbClr val="FF0000"/>
                </a:solidFill>
              </a:rPr>
              <a:t>看護幹部の理解も得てラインからの</a:t>
            </a:r>
            <a:endParaRPr kumimoji="1" lang="en-US" altLang="ja-JP" b="1" dirty="0">
              <a:solidFill>
                <a:srgbClr val="FF0000"/>
              </a:solidFill>
            </a:endParaRPr>
          </a:p>
          <a:p>
            <a:pPr marL="0" indent="0">
              <a:buNone/>
            </a:pPr>
            <a:r>
              <a:rPr lang="ja-JP" altLang="en-US" b="1" dirty="0">
                <a:solidFill>
                  <a:srgbClr val="FF0000"/>
                </a:solidFill>
              </a:rPr>
              <a:t>　</a:t>
            </a:r>
            <a:r>
              <a:rPr kumimoji="1" lang="ja-JP" altLang="en-US" b="1" dirty="0">
                <a:solidFill>
                  <a:srgbClr val="FF0000"/>
                </a:solidFill>
              </a:rPr>
              <a:t>協力</a:t>
            </a:r>
            <a:r>
              <a:rPr kumimoji="1" lang="ja-JP" altLang="en-US" dirty="0"/>
              <a:t>があった。（積極的に送り出そうという雰囲気に）</a:t>
            </a:r>
            <a:endParaRPr kumimoji="1" lang="en-US" altLang="ja-JP" dirty="0"/>
          </a:p>
          <a:p>
            <a:pPr marL="0" indent="0">
              <a:buNone/>
            </a:pPr>
            <a:r>
              <a:rPr lang="en-US" altLang="ja-JP" dirty="0"/>
              <a:t>5.</a:t>
            </a:r>
            <a:r>
              <a:rPr lang="ja-JP" altLang="en-US" dirty="0"/>
              <a:t>研修参加は強制力を働かせないよう、年間を通じてどの議会でもよいの</a:t>
            </a:r>
            <a:endParaRPr lang="en-US" altLang="ja-JP" dirty="0"/>
          </a:p>
          <a:p>
            <a:pPr marL="0" indent="0">
              <a:buNone/>
            </a:pPr>
            <a:r>
              <a:rPr lang="ja-JP" altLang="en-US" dirty="0"/>
              <a:t>　で参加日は個人の希望を尊重した</a:t>
            </a:r>
            <a:endParaRPr kumimoji="1" lang="ja-JP" altLang="en-US" dirty="0"/>
          </a:p>
        </p:txBody>
      </p:sp>
      <p:sp>
        <p:nvSpPr>
          <p:cNvPr id="1133" name="正方形/長方形 3"/>
          <p:cNvSpPr/>
          <p:nvPr/>
        </p:nvSpPr>
        <p:spPr>
          <a:xfrm>
            <a:off x="-38490" y="858327"/>
            <a:ext cx="12192000" cy="263377"/>
          </a:xfrm>
          <a:prstGeom prst="rect">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54301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 name="タイトル 1"/>
          <p:cNvSpPr>
            <a:spLocks noGrp="1"/>
          </p:cNvSpPr>
          <p:nvPr>
            <p:ph type="title"/>
          </p:nvPr>
        </p:nvSpPr>
        <p:spPr>
          <a:xfrm>
            <a:off x="226720" y="137046"/>
            <a:ext cx="12112099" cy="600208"/>
          </a:xfrm>
        </p:spPr>
        <p:txBody>
          <a:bodyPr>
            <a:normAutofit/>
          </a:bodyPr>
          <a:lstStyle/>
          <a:p>
            <a:r>
              <a:rPr kumimoji="1" lang="ja-JP" altLang="en-US" sz="3600" b="1" dirty="0"/>
              <a:t>県議会ウォッチャー参加のための大人のマナー学習会</a:t>
            </a:r>
          </a:p>
        </p:txBody>
      </p:sp>
      <p:pic>
        <p:nvPicPr>
          <p:cNvPr id="1139" name="図 3"/>
          <p:cNvPicPr>
            <a:picLocks noChangeAspect="1"/>
          </p:cNvPicPr>
          <p:nvPr/>
        </p:nvPicPr>
        <p:blipFill>
          <a:blip r:embed="rId2"/>
          <a:stretch>
            <a:fillRect/>
          </a:stretch>
        </p:blipFill>
        <p:spPr>
          <a:xfrm>
            <a:off x="7081020" y="3893616"/>
            <a:ext cx="5071029" cy="2834119"/>
          </a:xfrm>
          <a:prstGeom prst="rect">
            <a:avLst/>
          </a:prstGeom>
        </p:spPr>
      </p:pic>
      <p:pic>
        <p:nvPicPr>
          <p:cNvPr id="1140" name="図 4"/>
          <p:cNvPicPr>
            <a:picLocks noChangeAspect="1"/>
          </p:cNvPicPr>
          <p:nvPr/>
        </p:nvPicPr>
        <p:blipFill>
          <a:blip r:embed="rId3"/>
          <a:stretch>
            <a:fillRect/>
          </a:stretch>
        </p:blipFill>
        <p:spPr>
          <a:xfrm>
            <a:off x="309568" y="1093628"/>
            <a:ext cx="4886945" cy="2749544"/>
          </a:xfrm>
          <a:prstGeom prst="rect">
            <a:avLst/>
          </a:prstGeom>
        </p:spPr>
      </p:pic>
      <p:pic>
        <p:nvPicPr>
          <p:cNvPr id="1141" name="図 5"/>
          <p:cNvPicPr>
            <a:picLocks noChangeAspect="1"/>
          </p:cNvPicPr>
          <p:nvPr/>
        </p:nvPicPr>
        <p:blipFill>
          <a:blip r:embed="rId4"/>
          <a:stretch>
            <a:fillRect/>
          </a:stretch>
        </p:blipFill>
        <p:spPr>
          <a:xfrm>
            <a:off x="347783" y="4054933"/>
            <a:ext cx="4848730" cy="2704974"/>
          </a:xfrm>
          <a:prstGeom prst="rect">
            <a:avLst/>
          </a:prstGeom>
        </p:spPr>
      </p:pic>
      <p:pic>
        <p:nvPicPr>
          <p:cNvPr id="1142" name="図 6"/>
          <p:cNvPicPr>
            <a:picLocks noChangeAspect="1"/>
          </p:cNvPicPr>
          <p:nvPr/>
        </p:nvPicPr>
        <p:blipFill>
          <a:blip r:embed="rId5"/>
          <a:stretch>
            <a:fillRect/>
          </a:stretch>
        </p:blipFill>
        <p:spPr>
          <a:xfrm>
            <a:off x="6945742" y="956562"/>
            <a:ext cx="5085483" cy="2818139"/>
          </a:xfrm>
          <a:prstGeom prst="rect">
            <a:avLst/>
          </a:prstGeom>
        </p:spPr>
      </p:pic>
      <p:pic>
        <p:nvPicPr>
          <p:cNvPr id="1143" name="図 7"/>
          <p:cNvPicPr>
            <a:picLocks noChangeAspect="1"/>
          </p:cNvPicPr>
          <p:nvPr/>
        </p:nvPicPr>
        <p:blipFill>
          <a:blip r:embed="rId6"/>
          <a:stretch>
            <a:fillRect/>
          </a:stretch>
        </p:blipFill>
        <p:spPr>
          <a:xfrm rot="20235591">
            <a:off x="5616481" y="4664925"/>
            <a:ext cx="1183041" cy="807775"/>
          </a:xfrm>
          <a:prstGeom prst="rect">
            <a:avLst/>
          </a:prstGeom>
        </p:spPr>
      </p:pic>
      <p:pic>
        <p:nvPicPr>
          <p:cNvPr id="1144" name="図 8"/>
          <p:cNvPicPr>
            <a:picLocks noChangeAspect="1"/>
          </p:cNvPicPr>
          <p:nvPr/>
        </p:nvPicPr>
        <p:blipFill>
          <a:blip r:embed="rId7"/>
          <a:stretch>
            <a:fillRect/>
          </a:stretch>
        </p:blipFill>
        <p:spPr>
          <a:xfrm>
            <a:off x="5708726" y="5668031"/>
            <a:ext cx="1148089" cy="1017863"/>
          </a:xfrm>
          <a:prstGeom prst="rect">
            <a:avLst/>
          </a:prstGeom>
        </p:spPr>
      </p:pic>
      <p:pic>
        <p:nvPicPr>
          <p:cNvPr id="1145" name="図 9"/>
          <p:cNvPicPr>
            <a:picLocks noChangeAspect="1"/>
          </p:cNvPicPr>
          <p:nvPr/>
        </p:nvPicPr>
        <p:blipFill>
          <a:blip r:embed="rId8"/>
          <a:stretch>
            <a:fillRect/>
          </a:stretch>
        </p:blipFill>
        <p:spPr>
          <a:xfrm>
            <a:off x="5672490" y="3343673"/>
            <a:ext cx="1055553" cy="979379"/>
          </a:xfrm>
          <a:prstGeom prst="rect">
            <a:avLst/>
          </a:prstGeom>
        </p:spPr>
      </p:pic>
      <p:pic>
        <p:nvPicPr>
          <p:cNvPr id="1146" name="図 11"/>
          <p:cNvPicPr>
            <a:picLocks noChangeAspect="1"/>
          </p:cNvPicPr>
          <p:nvPr/>
        </p:nvPicPr>
        <p:blipFill>
          <a:blip r:embed="rId9"/>
          <a:stretch>
            <a:fillRect/>
          </a:stretch>
        </p:blipFill>
        <p:spPr>
          <a:xfrm>
            <a:off x="6468899" y="3343673"/>
            <a:ext cx="410600" cy="421061"/>
          </a:xfrm>
          <a:prstGeom prst="rect">
            <a:avLst/>
          </a:prstGeom>
        </p:spPr>
      </p:pic>
      <p:pic>
        <p:nvPicPr>
          <p:cNvPr id="1147" name="図 12"/>
          <p:cNvPicPr>
            <a:picLocks noChangeAspect="1"/>
          </p:cNvPicPr>
          <p:nvPr/>
        </p:nvPicPr>
        <p:blipFill>
          <a:blip r:embed="rId9"/>
          <a:stretch>
            <a:fillRect/>
          </a:stretch>
        </p:blipFill>
        <p:spPr>
          <a:xfrm>
            <a:off x="6199058" y="5246970"/>
            <a:ext cx="410600" cy="421061"/>
          </a:xfrm>
          <a:prstGeom prst="rect">
            <a:avLst/>
          </a:prstGeom>
        </p:spPr>
      </p:pic>
      <p:pic>
        <p:nvPicPr>
          <p:cNvPr id="1148" name="図 13"/>
          <p:cNvPicPr>
            <a:picLocks noChangeAspect="1"/>
          </p:cNvPicPr>
          <p:nvPr/>
        </p:nvPicPr>
        <p:blipFill>
          <a:blip r:embed="rId9"/>
          <a:stretch>
            <a:fillRect/>
          </a:stretch>
        </p:blipFill>
        <p:spPr>
          <a:xfrm>
            <a:off x="5496521" y="6296440"/>
            <a:ext cx="410600" cy="421061"/>
          </a:xfrm>
          <a:prstGeom prst="rect">
            <a:avLst/>
          </a:prstGeom>
        </p:spPr>
      </p:pic>
      <p:sp>
        <p:nvSpPr>
          <p:cNvPr id="1149" name="正方形/長方形 14"/>
          <p:cNvSpPr/>
          <p:nvPr/>
        </p:nvSpPr>
        <p:spPr>
          <a:xfrm>
            <a:off x="0" y="737254"/>
            <a:ext cx="12192000" cy="144614"/>
          </a:xfrm>
          <a:prstGeom prst="rect">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50" name="図 2"/>
          <p:cNvPicPr>
            <a:picLocks noChangeAspect="1"/>
          </p:cNvPicPr>
          <p:nvPr/>
        </p:nvPicPr>
        <p:blipFill>
          <a:blip r:embed="rId10"/>
          <a:stretch>
            <a:fillRect/>
          </a:stretch>
        </p:blipFill>
        <p:spPr>
          <a:xfrm>
            <a:off x="5506337" y="1670379"/>
            <a:ext cx="1060240" cy="1496809"/>
          </a:xfrm>
          <a:prstGeom prst="rect">
            <a:avLst/>
          </a:prstGeom>
          <a:ln>
            <a:noFill/>
          </a:ln>
          <a:effectLst>
            <a:softEdge rad="112500"/>
          </a:effectLst>
        </p:spPr>
      </p:pic>
    </p:spTree>
    <p:extLst>
      <p:ext uri="{BB962C8B-B14F-4D97-AF65-F5344CB8AC3E}">
        <p14:creationId xmlns:p14="http://schemas.microsoft.com/office/powerpoint/2010/main" val="439642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 name="タイトル 1"/>
          <p:cNvSpPr>
            <a:spLocks noGrp="1"/>
          </p:cNvSpPr>
          <p:nvPr>
            <p:ph type="title"/>
          </p:nvPr>
        </p:nvSpPr>
        <p:spPr>
          <a:xfrm>
            <a:off x="325677" y="365125"/>
            <a:ext cx="11436263" cy="1325563"/>
          </a:xfrm>
        </p:spPr>
        <p:txBody>
          <a:bodyPr>
            <a:normAutofit fontScale="90000"/>
          </a:bodyPr>
          <a:lstStyle/>
          <a:p>
            <a:r>
              <a:rPr lang="ja-JP" altLang="en-US" dirty="0"/>
              <a:t>「</a:t>
            </a:r>
            <a:r>
              <a:rPr lang="ja-JP" altLang="en-US" b="1" dirty="0" err="1">
                <a:latin typeface="UD デジタル 教科書体 NP-B" panose="02020700000000000000" pitchFamily="18" charset="-128"/>
                <a:ea typeface="UD デジタル 教科書体 NP-B" panose="02020700000000000000" pitchFamily="18" charset="-128"/>
              </a:rPr>
              <a:t>え</a:t>
            </a:r>
            <a:r>
              <a:rPr lang="ja-JP" altLang="en-US" b="1" dirty="0">
                <a:latin typeface="UD デジタル 教科書体 NP-B" panose="02020700000000000000" pitchFamily="18" charset="-128"/>
                <a:ea typeface="UD デジタル 教科書体 NP-B" panose="02020700000000000000" pitchFamily="18" charset="-128"/>
              </a:rPr>
              <a:t>～県議会を見に行くの？」と思う人も</a:t>
            </a:r>
            <a:br>
              <a:rPr lang="en-US" altLang="ja-JP" b="1" dirty="0">
                <a:latin typeface="UD デジタル 教科書体 NP-B" panose="02020700000000000000" pitchFamily="18" charset="-128"/>
                <a:ea typeface="UD デジタル 教科書体 NP-B" panose="02020700000000000000" pitchFamily="18" charset="-128"/>
              </a:rPr>
            </a:br>
            <a:r>
              <a:rPr lang="ja-JP" altLang="en-US" b="1" dirty="0">
                <a:latin typeface="UD デジタル 教科書体 NP-B" panose="02020700000000000000" pitchFamily="18" charset="-128"/>
                <a:ea typeface="UD デジタル 教科書体 NP-B" panose="02020700000000000000" pitchFamily="18" charset="-128"/>
              </a:rPr>
              <a:t>　行く前と帰って来た時の顔がとにかく違う！！</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1153" name="コンテンツ プレースホルダー 2"/>
          <p:cNvSpPr>
            <a:spLocks noGrp="1"/>
          </p:cNvSpPr>
          <p:nvPr>
            <p:ph idx="1"/>
          </p:nvPr>
        </p:nvSpPr>
        <p:spPr>
          <a:xfrm>
            <a:off x="325677" y="2238984"/>
            <a:ext cx="11889287" cy="4351338"/>
          </a:xfrm>
        </p:spPr>
        <p:txBody>
          <a:bodyPr>
            <a:normAutofit fontScale="92500" lnSpcReduction="10000"/>
          </a:bodyPr>
          <a:lstStyle/>
          <a:p>
            <a:pPr marL="0" indent="0">
              <a:buNone/>
            </a:pPr>
            <a:r>
              <a:rPr lang="en-US" altLang="ja-JP" dirty="0"/>
              <a:t>6</a:t>
            </a:r>
            <a:r>
              <a:rPr kumimoji="1" lang="en-US" altLang="ja-JP" dirty="0"/>
              <a:t>.</a:t>
            </a:r>
            <a:r>
              <a:rPr kumimoji="1" lang="ja-JP" altLang="en-US" dirty="0"/>
              <a:t>看護委員会事務局が参加集約と、県議会ウォッチャーをしている</a:t>
            </a:r>
            <a:r>
              <a:rPr kumimoji="1" lang="ja-JP" altLang="en-US" b="1" dirty="0">
                <a:solidFill>
                  <a:srgbClr val="FF0000"/>
                </a:solidFill>
              </a:rPr>
              <a:t>団体</a:t>
            </a:r>
            <a:endParaRPr kumimoji="1" lang="en-US" altLang="ja-JP" b="1" dirty="0">
              <a:solidFill>
                <a:srgbClr val="FF0000"/>
              </a:solidFill>
            </a:endParaRPr>
          </a:p>
          <a:p>
            <a:pPr marL="0" indent="0">
              <a:buNone/>
            </a:pPr>
            <a:r>
              <a:rPr lang="ja-JP" altLang="en-US" b="1" dirty="0">
                <a:solidFill>
                  <a:srgbClr val="FF0000"/>
                </a:solidFill>
              </a:rPr>
              <a:t>　</a:t>
            </a:r>
            <a:r>
              <a:rPr kumimoji="1" lang="ja-JP" altLang="en-US" b="1" dirty="0">
                <a:solidFill>
                  <a:srgbClr val="FF0000"/>
                </a:solidFill>
              </a:rPr>
              <a:t>との調整・議員との日程の情報交換</a:t>
            </a:r>
            <a:r>
              <a:rPr kumimoji="1" lang="ja-JP" altLang="en-US" dirty="0"/>
              <a:t>を実施</a:t>
            </a:r>
            <a:endParaRPr kumimoji="1" lang="en-US" altLang="ja-JP" dirty="0"/>
          </a:p>
          <a:p>
            <a:pPr marL="0" indent="0">
              <a:buNone/>
            </a:pPr>
            <a:r>
              <a:rPr lang="ja-JP" altLang="en-US" dirty="0"/>
              <a:t>　日程は、近くにならないと決まらないこともあり</a:t>
            </a:r>
            <a:endParaRPr lang="en-US" altLang="ja-JP" dirty="0"/>
          </a:p>
          <a:p>
            <a:pPr marL="0" indent="0">
              <a:buNone/>
            </a:pPr>
            <a:r>
              <a:rPr kumimoji="1" lang="ja-JP" altLang="en-US" dirty="0"/>
              <a:t>　勤務調整しやすい看護師長から始めたことは</a:t>
            </a:r>
            <a:r>
              <a:rPr lang="ja-JP" altLang="en-US" dirty="0"/>
              <a:t>良かった</a:t>
            </a:r>
            <a:endParaRPr kumimoji="1" lang="en-US" altLang="ja-JP" dirty="0"/>
          </a:p>
          <a:p>
            <a:pPr marL="0" indent="0">
              <a:buNone/>
            </a:pPr>
            <a:r>
              <a:rPr lang="en-US" altLang="ja-JP" dirty="0"/>
              <a:t>7.</a:t>
            </a:r>
            <a:r>
              <a:rPr lang="ja-JP" altLang="en-US" dirty="0"/>
              <a:t>一つの政党だけでなく</a:t>
            </a:r>
            <a:r>
              <a:rPr lang="ja-JP" altLang="en-US" b="1" dirty="0">
                <a:solidFill>
                  <a:srgbClr val="FF0000"/>
                </a:solidFill>
              </a:rPr>
              <a:t>最低</a:t>
            </a:r>
            <a:r>
              <a:rPr lang="en-US" altLang="ja-JP" b="1" dirty="0">
                <a:solidFill>
                  <a:srgbClr val="FF0000"/>
                </a:solidFill>
              </a:rPr>
              <a:t>2</a:t>
            </a:r>
            <a:r>
              <a:rPr lang="ja-JP" altLang="en-US" b="1" dirty="0">
                <a:solidFill>
                  <a:srgbClr val="FF0000"/>
                </a:solidFill>
              </a:rPr>
              <a:t>つ以上の政党の答弁をみる</a:t>
            </a:r>
            <a:endParaRPr lang="en-US" altLang="ja-JP" b="1" dirty="0">
              <a:solidFill>
                <a:srgbClr val="FF0000"/>
              </a:solidFill>
            </a:endParaRPr>
          </a:p>
          <a:p>
            <a:pPr marL="0" indent="0">
              <a:buNone/>
            </a:pPr>
            <a:r>
              <a:rPr kumimoji="1" lang="ja-JP" altLang="en-US" dirty="0"/>
              <a:t>　</a:t>
            </a:r>
            <a:r>
              <a:rPr lang="ja-JP" altLang="en-US" dirty="0"/>
              <a:t>議会の様子も複数の答弁をみることで、自分で考えて何が大切かに気づく　</a:t>
            </a:r>
            <a:endParaRPr lang="en-US" altLang="ja-JP" dirty="0"/>
          </a:p>
          <a:p>
            <a:pPr marL="0" indent="0">
              <a:buNone/>
            </a:pPr>
            <a:r>
              <a:rPr lang="ja-JP" altLang="en-US" dirty="0"/>
              <a:t>　機会となる。良くも悪くも、</a:t>
            </a:r>
            <a:r>
              <a:rPr kumimoji="1" lang="ja-JP" altLang="en-US" dirty="0"/>
              <a:t>何が県民のためなのかとても分かりやすい</a:t>
            </a:r>
          </a:p>
          <a:p>
            <a:pPr marL="0" indent="0">
              <a:buNone/>
            </a:pPr>
            <a:r>
              <a:rPr lang="en-US" altLang="ja-JP" dirty="0"/>
              <a:t>8.</a:t>
            </a:r>
            <a:r>
              <a:rPr lang="ja-JP" altLang="en-US" dirty="0"/>
              <a:t>議会傍聴後は、</a:t>
            </a:r>
            <a:r>
              <a:rPr lang="ja-JP" altLang="en-US" b="1" dirty="0">
                <a:solidFill>
                  <a:srgbClr val="FF0000"/>
                </a:solidFill>
              </a:rPr>
              <a:t>熱が冷めないうちに振り返り</a:t>
            </a:r>
            <a:endParaRPr lang="en-US" altLang="ja-JP" dirty="0"/>
          </a:p>
          <a:p>
            <a:pPr marL="0" indent="0">
              <a:buNone/>
            </a:pPr>
            <a:r>
              <a:rPr lang="en-US" altLang="ja-JP" dirty="0"/>
              <a:t>9.</a:t>
            </a:r>
            <a:r>
              <a:rPr lang="ja-JP" altLang="en-US" dirty="0"/>
              <a:t>参加者は、各事業所に戻り病院では看護師長会で共有　職場の話題となった（参加者の話を聴くことで「私も行きたい」という変化へ・・・</a:t>
            </a:r>
            <a:r>
              <a:rPr kumimoji="1" lang="ja-JP" altLang="en-US" dirty="0"/>
              <a:t>　</a:t>
            </a:r>
          </a:p>
        </p:txBody>
      </p:sp>
      <p:sp>
        <p:nvSpPr>
          <p:cNvPr id="1154" name="正方形/長方形 3"/>
          <p:cNvSpPr/>
          <p:nvPr/>
        </p:nvSpPr>
        <p:spPr>
          <a:xfrm>
            <a:off x="22964" y="1701458"/>
            <a:ext cx="12192000" cy="263377"/>
          </a:xfrm>
          <a:prstGeom prst="rect">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29646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 name="タイトル 1"/>
          <p:cNvSpPr>
            <a:spLocks noGrp="1"/>
          </p:cNvSpPr>
          <p:nvPr>
            <p:ph type="title"/>
          </p:nvPr>
        </p:nvSpPr>
        <p:spPr>
          <a:xfrm>
            <a:off x="363255" y="365125"/>
            <a:ext cx="11741063" cy="1325563"/>
          </a:xfrm>
        </p:spPr>
        <p:txBody>
          <a:bodyPr>
            <a:normAutofit/>
          </a:bodyPr>
          <a:lstStyle/>
          <a:p>
            <a:r>
              <a:rPr kumimoji="1" lang="ja-JP" altLang="en-US" b="1" dirty="0">
                <a:latin typeface="UD デジタル 教科書体 NK-R" panose="02020400000000000000" pitchFamily="18" charset="-128"/>
                <a:ea typeface="UD デジタル 教科書体 NK-R" panose="02020400000000000000" pitchFamily="18" charset="-128"/>
              </a:rPr>
              <a:t>通常業務では、政治に関する会話は聞かれませんが、この日は廊下まで響く笑い声と会話</a:t>
            </a:r>
          </a:p>
        </p:txBody>
      </p:sp>
      <p:sp>
        <p:nvSpPr>
          <p:cNvPr id="1157" name="正方形/長方形 3"/>
          <p:cNvSpPr/>
          <p:nvPr/>
        </p:nvSpPr>
        <p:spPr>
          <a:xfrm>
            <a:off x="0" y="1910785"/>
            <a:ext cx="12192000" cy="144614"/>
          </a:xfrm>
          <a:prstGeom prst="rect">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58" name="図 4"/>
          <p:cNvPicPr>
            <a:picLocks noChangeAspect="1"/>
          </p:cNvPicPr>
          <p:nvPr/>
        </p:nvPicPr>
        <p:blipFill>
          <a:blip r:embed="rId2"/>
          <a:stretch>
            <a:fillRect/>
          </a:stretch>
        </p:blipFill>
        <p:spPr>
          <a:xfrm>
            <a:off x="3934626" y="4509000"/>
            <a:ext cx="4785180" cy="2271799"/>
          </a:xfrm>
          <a:prstGeom prst="rect">
            <a:avLst/>
          </a:prstGeom>
          <a:ln>
            <a:noFill/>
          </a:ln>
          <a:effectLst>
            <a:softEdge rad="112500"/>
          </a:effectLst>
        </p:spPr>
      </p:pic>
      <p:pic>
        <p:nvPicPr>
          <p:cNvPr id="1159" name="図 5"/>
          <p:cNvPicPr>
            <a:picLocks noChangeAspect="1"/>
          </p:cNvPicPr>
          <p:nvPr/>
        </p:nvPicPr>
        <p:blipFill>
          <a:blip r:embed="rId3"/>
          <a:stretch>
            <a:fillRect/>
          </a:stretch>
        </p:blipFill>
        <p:spPr>
          <a:xfrm>
            <a:off x="3960897" y="2132602"/>
            <a:ext cx="4270206" cy="2376399"/>
          </a:xfrm>
          <a:prstGeom prst="rect">
            <a:avLst/>
          </a:prstGeom>
          <a:ln>
            <a:noFill/>
          </a:ln>
          <a:effectLst>
            <a:softEdge rad="112500"/>
          </a:effectLst>
        </p:spPr>
      </p:pic>
      <p:pic>
        <p:nvPicPr>
          <p:cNvPr id="1160" name="図 6"/>
          <p:cNvPicPr>
            <a:picLocks noChangeAspect="1"/>
          </p:cNvPicPr>
          <p:nvPr/>
        </p:nvPicPr>
        <p:blipFill>
          <a:blip r:embed="rId4"/>
          <a:stretch>
            <a:fillRect/>
          </a:stretch>
        </p:blipFill>
        <p:spPr>
          <a:xfrm>
            <a:off x="185835" y="2505197"/>
            <a:ext cx="4257675" cy="2433491"/>
          </a:xfrm>
          <a:prstGeom prst="rect">
            <a:avLst/>
          </a:prstGeom>
          <a:ln>
            <a:noFill/>
          </a:ln>
          <a:effectLst>
            <a:softEdge rad="112500"/>
          </a:effectLst>
        </p:spPr>
      </p:pic>
      <p:pic>
        <p:nvPicPr>
          <p:cNvPr id="1161" name="コンテンツ プレースホルダー 7"/>
          <p:cNvPicPr>
            <a:picLocks noGrp="1" noChangeAspect="1"/>
          </p:cNvPicPr>
          <p:nvPr>
            <p:ph idx="1"/>
          </p:nvPr>
        </p:nvPicPr>
        <p:blipFill>
          <a:blip r:embed="rId5"/>
          <a:stretch>
            <a:fillRect/>
          </a:stretch>
        </p:blipFill>
        <p:spPr>
          <a:xfrm>
            <a:off x="7941502" y="2077017"/>
            <a:ext cx="4162816" cy="3051530"/>
          </a:xfrm>
          <a:prstGeom prst="rect">
            <a:avLst/>
          </a:prstGeom>
          <a:ln>
            <a:noFill/>
          </a:ln>
          <a:effectLst>
            <a:softEdge rad="112500"/>
          </a:effectLst>
        </p:spPr>
      </p:pic>
    </p:spTree>
    <p:extLst>
      <p:ext uri="{BB962C8B-B14F-4D97-AF65-F5344CB8AC3E}">
        <p14:creationId xmlns:p14="http://schemas.microsoft.com/office/powerpoint/2010/main" val="2857049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タイトル 1"/>
          <p:cNvSpPr>
            <a:spLocks noGrp="1"/>
          </p:cNvSpPr>
          <p:nvPr>
            <p:ph type="title"/>
          </p:nvPr>
        </p:nvSpPr>
        <p:spPr>
          <a:xfrm>
            <a:off x="152400" y="315021"/>
            <a:ext cx="11887200" cy="1325563"/>
          </a:xfrm>
        </p:spPr>
        <p:txBody>
          <a:bodyPr>
            <a:normAutofit fontScale="90000"/>
          </a:bodyPr>
          <a:lstStyle/>
          <a:p>
            <a:r>
              <a:rPr kumimoji="1" lang="ja-JP" altLang="en-US" b="1" dirty="0">
                <a:latin typeface="UD デジタル 教科書体 NP-B" panose="02020700000000000000" pitchFamily="18" charset="-128"/>
                <a:ea typeface="UD デジタル 教科書体 NP-B" panose="02020700000000000000" pitchFamily="18" charset="-128"/>
              </a:rPr>
              <a:t>看護現場だけでなく</a:t>
            </a:r>
          </a:p>
          <a:p>
            <a:r>
              <a:rPr kumimoji="1" lang="ja-JP" altLang="en-US" b="1" dirty="0">
                <a:latin typeface="UD デジタル 教科書体 NP-B" panose="02020700000000000000" pitchFamily="18" charset="-128"/>
                <a:ea typeface="UD デジタル 教科書体 NP-B" panose="02020700000000000000" pitchFamily="18" charset="-128"/>
              </a:rPr>
              <a:t>県内のいのちと暮らしをとらえる目が育った。</a:t>
            </a:r>
            <a:br>
              <a:rPr kumimoji="1" lang="en-US" altLang="ja-JP" b="1" dirty="0">
                <a:latin typeface="UD デジタル 教科書体 NP-B" panose="02020700000000000000" pitchFamily="18" charset="-128"/>
                <a:ea typeface="UD デジタル 教科書体 NP-B" panose="02020700000000000000" pitchFamily="18" charset="-128"/>
              </a:rPr>
            </a:br>
            <a:r>
              <a:rPr lang="ja-JP" altLang="en-US" b="1" dirty="0">
                <a:latin typeface="UD デジタル 教科書体 NP-B" panose="02020700000000000000" pitchFamily="18" charset="-128"/>
                <a:ea typeface="UD デジタル 教科書体 NP-B" panose="02020700000000000000" pitchFamily="18" charset="-128"/>
              </a:rPr>
              <a:t>そして、自分たちの要求を実現する動きが生まれた</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pic>
        <p:nvPicPr>
          <p:cNvPr id="1165" name="図 3"/>
          <p:cNvPicPr>
            <a:picLocks noChangeAspect="1"/>
          </p:cNvPicPr>
          <p:nvPr/>
        </p:nvPicPr>
        <p:blipFill>
          <a:blip r:embed="rId2"/>
          <a:stretch>
            <a:fillRect/>
          </a:stretch>
        </p:blipFill>
        <p:spPr>
          <a:xfrm>
            <a:off x="152400" y="3044521"/>
            <a:ext cx="8391544" cy="3675693"/>
          </a:xfrm>
          <a:prstGeom prst="rect">
            <a:avLst/>
          </a:prstGeom>
          <a:ln>
            <a:noFill/>
          </a:ln>
          <a:effectLst>
            <a:softEdge rad="112500"/>
          </a:effectLst>
        </p:spPr>
      </p:pic>
      <p:sp>
        <p:nvSpPr>
          <p:cNvPr id="1166" name="正方形/長方形 4"/>
          <p:cNvSpPr/>
          <p:nvPr/>
        </p:nvSpPr>
        <p:spPr>
          <a:xfrm>
            <a:off x="0" y="1814724"/>
            <a:ext cx="12192000" cy="263377"/>
          </a:xfrm>
          <a:prstGeom prst="rect">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67" name="図 2"/>
          <p:cNvPicPr>
            <a:picLocks noChangeAspect="1"/>
          </p:cNvPicPr>
          <p:nvPr/>
        </p:nvPicPr>
        <p:blipFill>
          <a:blip r:embed="rId3"/>
          <a:stretch>
            <a:fillRect/>
          </a:stretch>
        </p:blipFill>
        <p:spPr>
          <a:xfrm>
            <a:off x="9121036" y="2680570"/>
            <a:ext cx="2722596" cy="2515970"/>
          </a:xfrm>
          <a:prstGeom prst="rect">
            <a:avLst/>
          </a:prstGeom>
          <a:ln>
            <a:noFill/>
          </a:ln>
          <a:effectLst>
            <a:softEdge rad="112500"/>
          </a:effectLst>
        </p:spPr>
      </p:pic>
    </p:spTree>
    <p:extLst>
      <p:ext uri="{BB962C8B-B14F-4D97-AF65-F5344CB8AC3E}">
        <p14:creationId xmlns:p14="http://schemas.microsoft.com/office/powerpoint/2010/main" val="348106782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標準">
  <a:themeElements>
    <a:clrScheme name="標準">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標準">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標準">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3.xml><?xml version="1.0" encoding="utf-8"?>
<a:theme xmlns:a="http://schemas.openxmlformats.org/drawingml/2006/main" name="標準">
  <a:themeElements>
    <a:clrScheme name="標準">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標準">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標準">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TotalTime>
  <Words>1458</Words>
  <Application>Microsoft Office PowerPoint</Application>
  <PresentationFormat>ワイド画面</PresentationFormat>
  <Paragraphs>128</Paragraphs>
  <Slides>17</Slides>
  <Notes>2</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17</vt:i4>
      </vt:variant>
    </vt:vector>
  </HeadingPairs>
  <TitlesOfParts>
    <vt:vector size="25" baseType="lpstr">
      <vt:lpstr>AR P悠々ゴシック体E</vt:lpstr>
      <vt:lpstr>UD デジタル 教科書体 NK-R</vt:lpstr>
      <vt:lpstr>UD デジタル 教科書体 NP-B</vt:lpstr>
      <vt:lpstr>UD デジタル 教科書体 N-R</vt:lpstr>
      <vt:lpstr>游ゴシック</vt:lpstr>
      <vt:lpstr>游ゴシック Light</vt:lpstr>
      <vt:lpstr>Arial</vt:lpstr>
      <vt:lpstr>Office テーマ</vt:lpstr>
      <vt:lpstr>２０２４年も！ 山梨民医連看護委員会  大人の社会科見学 「県議会ウォッチャー（傍聴）」に 　　　　　　私たちが取り組む理由</vt:lpstr>
      <vt:lpstr>PowerPoint プレゼンテーション</vt:lpstr>
      <vt:lpstr>PowerPoint プレゼンテーション</vt:lpstr>
      <vt:lpstr>同じ思いの看護師たちはすぐ動き出した</vt:lpstr>
      <vt:lpstr>研修企画までの流れ</vt:lpstr>
      <vt:lpstr>県議会ウォッチャー参加のための大人のマナー学習会</vt:lpstr>
      <vt:lpstr>「え～県議会を見に行くの？」と思う人も 　行く前と帰って来た時の顔がとにかく違う！！</vt:lpstr>
      <vt:lpstr>通常業務では、政治に関する会話は聞かれませんが、この日は廊下まで響く笑い声と会話</vt:lpstr>
      <vt:lpstr>看護現場だけでなく 県内のいのちと暮らしをとらえる目が育った。 そして、自分たちの要求を実現する動きが生まれた</vt:lpstr>
      <vt:lpstr>給食費無料にしよーよの会　</vt:lpstr>
      <vt:lpstr>2023年秋　実態アンケート</vt:lpstr>
      <vt:lpstr>2023年秋　県庁へ要望書提出</vt:lpstr>
      <vt:lpstr>2023年12月　県議会ウォッチャー　</vt:lpstr>
      <vt:lpstr>2024年2月より　署名集め</vt:lpstr>
      <vt:lpstr>2024年5月　署名提出</vt:lpstr>
      <vt:lpstr>2024年も看護委員会では</vt:lpstr>
      <vt:lpstr>2024年　山梨民医連は県連総会で</vt:lpstr>
    </vt:vector>
  </TitlesOfParts>
  <Company>山梨民医連</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kenren16</dc:creator>
  <cp:lastModifiedBy>野口 昭彦</cp:lastModifiedBy>
  <cp:revision>38</cp:revision>
  <cp:lastPrinted>2024-06-12T07:21:44Z</cp:lastPrinted>
  <dcterms:created xsi:type="dcterms:W3CDTF">2024-06-12T01:14:25Z</dcterms:created>
  <dcterms:modified xsi:type="dcterms:W3CDTF">2024-06-27T02:37:35Z</dcterms:modified>
</cp:coreProperties>
</file>