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1" r:id="rId5"/>
    <p:sldId id="289" r:id="rId6"/>
    <p:sldId id="290" r:id="rId7"/>
    <p:sldId id="294" r:id="rId8"/>
    <p:sldId id="295" r:id="rId9"/>
    <p:sldId id="300" r:id="rId10"/>
    <p:sldId id="291" r:id="rId11"/>
    <p:sldId id="293" r:id="rId12"/>
    <p:sldId id="298" r:id="rId13"/>
    <p:sldId id="288" r:id="rId14"/>
    <p:sldId id="287" r:id="rId15"/>
    <p:sldId id="301" r:id="rId16"/>
    <p:sldId id="299" r:id="rId17"/>
    <p:sldId id="286" r:id="rId18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F"/>
    <a:srgbClr val="FFFDDD"/>
    <a:srgbClr val="FFF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4" autoAdjust="0"/>
  </p:normalViewPr>
  <p:slideViewPr>
    <p:cSldViewPr snapToGrid="0">
      <p:cViewPr varScale="1">
        <p:scale>
          <a:sx n="156" d="100"/>
          <a:sy n="156" d="100"/>
        </p:scale>
        <p:origin x="416" y="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5016" y="11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A5E5A1F-2D51-4F2D-9E16-7EDE952157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45BA742-A5C9-46A1-B02A-D79E7CB705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BA00B6-B3F1-406A-9BD4-CCB200FF24A8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2024/6/27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3D5A972-D40B-450E-BB52-14D5BE88C8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B579FB9-6F31-4650-B3F6-FB48CF20E2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90EAEF8-9B2C-4019-BB81-A1E30735073A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7649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6E91D6E6-BC83-4329-80C9-83D150CD3C09}" type="datetime1">
              <a:rPr lang="ja-JP" altLang="en-US" smtClean="0"/>
              <a:pPr/>
              <a:t>2024/6/27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CADFD787-E884-416E-B2A4-1A466FE585EE}" type="slidenum">
              <a:rPr lang="en-US" altLang="ja-JP" smtClean="0"/>
              <a:pPr/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44487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ADFD787-E884-416E-B2A4-1A466FE585EE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554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FD787-E884-416E-B2A4-1A466FE585EE}" type="slidenum">
              <a:rPr lang="en-US" altLang="ja-JP" smtClean="0"/>
              <a:pPr/>
              <a:t>12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15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画像 16" descr="壁、地面、建物を含む画像&#10;&#10;自動生成された説明">
            <a:extLst>
              <a:ext uri="{FF2B5EF4-FFF2-40B4-BE49-F238E27FC236}">
                <a16:creationId xmlns:a16="http://schemas.microsoft.com/office/drawing/2014/main" id="{A820C4ED-4BF8-4533-AB64-BDA405D03D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長方形 14">
            <a:extLst>
              <a:ext uri="{FF2B5EF4-FFF2-40B4-BE49-F238E27FC236}">
                <a16:creationId xmlns:a16="http://schemas.microsoft.com/office/drawing/2014/main" id="{F1677E33-24D0-46C7-8AE0-A8F299E93C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818C6A1-CD0C-4D36-9F19-C17DCAF66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9706" y="1373570"/>
            <a:ext cx="3844506" cy="2387600"/>
          </a:xfrm>
        </p:spPr>
        <p:txBody>
          <a:bodyPr rtlCol="0" anchor="b">
            <a:normAutofit/>
          </a:bodyPr>
          <a:lstStyle>
            <a:lvl1pPr algn="l">
              <a:defRPr sz="4000" b="1" spc="-15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2F0A75ED-ED9B-412E-A0AE-A48440CF0D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9706" y="3853245"/>
            <a:ext cx="3844506" cy="814514"/>
          </a:xfrm>
        </p:spPr>
        <p:txBody>
          <a:bodyPr rtlCol="0"/>
          <a:lstStyle>
            <a:lvl1pPr marL="0" indent="0" algn="l">
              <a:buNone/>
              <a:defRPr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クリックしてマスター サブタイトルのスタイルを編集する</a:t>
            </a:r>
          </a:p>
        </p:txBody>
      </p:sp>
      <p:grpSp>
        <p:nvGrpSpPr>
          <p:cNvPr id="13" name="グループ 12">
            <a:extLst>
              <a:ext uri="{FF2B5EF4-FFF2-40B4-BE49-F238E27FC236}">
                <a16:creationId xmlns:a16="http://schemas.microsoft.com/office/drawing/2014/main" id="{81FBF22F-E39E-4D88-9509-F35CFD6CA377}"/>
              </a:ext>
            </a:extLst>
          </p:cNvPr>
          <p:cNvGrpSpPr/>
          <p:nvPr userDrawn="1"/>
        </p:nvGrpSpPr>
        <p:grpSpPr>
          <a:xfrm>
            <a:off x="542568" y="1216037"/>
            <a:ext cx="6480000" cy="4425927"/>
            <a:chOff x="1352316" y="189000"/>
            <a:chExt cx="9487368" cy="6480000"/>
          </a:xfrm>
        </p:grpSpPr>
        <p:sp>
          <p:nvSpPr>
            <p:cNvPr id="10" name="長方形:角丸 9">
              <a:extLst>
                <a:ext uri="{FF2B5EF4-FFF2-40B4-BE49-F238E27FC236}">
                  <a16:creationId xmlns:a16="http://schemas.microsoft.com/office/drawing/2014/main" id="{16B1E8D7-8D23-4E0C-8725-D14F6DCA4DFC}"/>
                </a:ext>
              </a:extLst>
            </p:cNvPr>
            <p:cNvSpPr>
              <a:spLocks/>
            </p:cNvSpPr>
            <p:nvPr userDrawn="1"/>
          </p:nvSpPr>
          <p:spPr>
            <a:xfrm>
              <a:off x="1352316" y="189000"/>
              <a:ext cx="9487368" cy="6480000"/>
            </a:xfrm>
            <a:prstGeom prst="roundRect">
              <a:avLst>
                <a:gd name="adj" fmla="val 305"/>
              </a:avLst>
            </a:prstGeom>
            <a:solidFill>
              <a:schemeClr val="tx1">
                <a:lumMod val="85000"/>
                <a:lumOff val="15000"/>
              </a:schemeClr>
            </a:solidFill>
            <a:ln w="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0" h="10795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noProof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長方形:角丸 10">
              <a:extLst>
                <a:ext uri="{FF2B5EF4-FFF2-40B4-BE49-F238E27FC236}">
                  <a16:creationId xmlns:a16="http://schemas.microsoft.com/office/drawing/2014/main" id="{21E7761A-9D73-473E-8EA4-9DFD467C9621}"/>
                </a:ext>
              </a:extLst>
            </p:cNvPr>
            <p:cNvSpPr>
              <a:spLocks/>
            </p:cNvSpPr>
            <p:nvPr userDrawn="1"/>
          </p:nvSpPr>
          <p:spPr>
            <a:xfrm>
              <a:off x="1664303" y="549000"/>
              <a:ext cx="8863394" cy="5760000"/>
            </a:xfrm>
            <a:prstGeom prst="roundRect">
              <a:avLst>
                <a:gd name="adj" fmla="val 447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  <a:effectLst>
              <a:innerShdw blurRad="88900" dist="76200" dir="189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noProof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BA24218F-E684-4890-9342-9FFE671F98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7501" y="1780682"/>
            <a:ext cx="5470138" cy="3296636"/>
          </a:xfrm>
          <a:custGeom>
            <a:avLst/>
            <a:gdLst>
              <a:gd name="connsiteX0" fmla="*/ 0 w 6173537"/>
              <a:gd name="connsiteY0" fmla="*/ 0 h 3199680"/>
              <a:gd name="connsiteX1" fmla="*/ 6173537 w 6173537"/>
              <a:gd name="connsiteY1" fmla="*/ 0 h 3199680"/>
              <a:gd name="connsiteX2" fmla="*/ 6173537 w 6173537"/>
              <a:gd name="connsiteY2" fmla="*/ 3199680 h 3199680"/>
              <a:gd name="connsiteX3" fmla="*/ 0 w 6173537"/>
              <a:gd name="connsiteY3" fmla="*/ 3199680 h 31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3537" h="3199680">
                <a:moveTo>
                  <a:pt x="0" y="0"/>
                </a:moveTo>
                <a:lnTo>
                  <a:pt x="6173537" y="0"/>
                </a:lnTo>
                <a:lnTo>
                  <a:pt x="6173537" y="3199680"/>
                </a:lnTo>
                <a:lnTo>
                  <a:pt x="0" y="31996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CE59B667-9C0F-4414-97CE-38A3CF32955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349706" y="5352881"/>
            <a:ext cx="3844506" cy="24938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936BF68-5234-4F28-9A66-25CF46EE1FF5}" type="datetime1">
              <a:rPr lang="ja-JP" altLang="en-US" smtClean="0"/>
              <a:pPr/>
              <a:t>2024/6/27</a:t>
            </a:fld>
            <a:endParaRPr lang="ja-JP" altLang="en-US" dirty="0"/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1F3091EE-B437-4C98-88CF-8992CB8C4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0125" y="4976130"/>
            <a:ext cx="3843338" cy="303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ja-JP" altLang="en-US" noProof="0"/>
              <a:t>アーティスト</a:t>
            </a:r>
            <a:r>
              <a:rPr lang="en-US" altLang="ja-JP" noProof="0"/>
              <a:t>/</a:t>
            </a:r>
            <a:r>
              <a:rPr lang="ja-JP" altLang="en-US" noProof="0"/>
              <a:t>ギャラリーの名前</a:t>
            </a:r>
          </a:p>
        </p:txBody>
      </p:sp>
    </p:spTree>
    <p:extLst>
      <p:ext uri="{BB962C8B-B14F-4D97-AF65-F5344CB8AC3E}">
        <p14:creationId xmlns:p14="http://schemas.microsoft.com/office/powerpoint/2010/main" val="311260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トール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画像 45" descr="建物、屋内、床、ドームを含む画像&#10;&#10;自動生成された説明">
            <a:extLst>
              <a:ext uri="{FF2B5EF4-FFF2-40B4-BE49-F238E27FC236}">
                <a16:creationId xmlns:a16="http://schemas.microsoft.com/office/drawing/2014/main" id="{F42D544F-3EA4-45DC-BF82-52A438F23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長方形:角丸 18">
            <a:extLst>
              <a:ext uri="{FF2B5EF4-FFF2-40B4-BE49-F238E27FC236}">
                <a16:creationId xmlns:a16="http://schemas.microsoft.com/office/drawing/2014/main" id="{AB27B221-6380-49E7-936C-899C7C7698D4}"/>
              </a:ext>
            </a:extLst>
          </p:cNvPr>
          <p:cNvSpPr>
            <a:spLocks/>
          </p:cNvSpPr>
          <p:nvPr/>
        </p:nvSpPr>
        <p:spPr>
          <a:xfrm>
            <a:off x="1530040" y="2040802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長方形:角丸 19">
            <a:extLst>
              <a:ext uri="{FF2B5EF4-FFF2-40B4-BE49-F238E27FC236}">
                <a16:creationId xmlns:a16="http://schemas.microsoft.com/office/drawing/2014/main" id="{95BE767B-4B22-4571-8922-41D81E5BBC3A}"/>
              </a:ext>
            </a:extLst>
          </p:cNvPr>
          <p:cNvSpPr>
            <a:spLocks/>
          </p:cNvSpPr>
          <p:nvPr/>
        </p:nvSpPr>
        <p:spPr>
          <a:xfrm>
            <a:off x="1672426" y="2193477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長方形:角丸 24">
            <a:extLst>
              <a:ext uri="{FF2B5EF4-FFF2-40B4-BE49-F238E27FC236}">
                <a16:creationId xmlns:a16="http://schemas.microsoft.com/office/drawing/2014/main" id="{8A91D0C6-87A7-4836-9C48-8453F9C9AEC0}"/>
              </a:ext>
            </a:extLst>
          </p:cNvPr>
          <p:cNvSpPr>
            <a:spLocks/>
          </p:cNvSpPr>
          <p:nvPr/>
        </p:nvSpPr>
        <p:spPr>
          <a:xfrm>
            <a:off x="5119380" y="2054924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長方形:角丸 25">
            <a:extLst>
              <a:ext uri="{FF2B5EF4-FFF2-40B4-BE49-F238E27FC236}">
                <a16:creationId xmlns:a16="http://schemas.microsoft.com/office/drawing/2014/main" id="{9DB4466B-82EB-41FB-8BFA-EDBD4EB43DF4}"/>
              </a:ext>
            </a:extLst>
          </p:cNvPr>
          <p:cNvSpPr>
            <a:spLocks/>
          </p:cNvSpPr>
          <p:nvPr/>
        </p:nvSpPr>
        <p:spPr>
          <a:xfrm>
            <a:off x="5261766" y="2207599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長方形:角丸 29">
            <a:extLst>
              <a:ext uri="{FF2B5EF4-FFF2-40B4-BE49-F238E27FC236}">
                <a16:creationId xmlns:a16="http://schemas.microsoft.com/office/drawing/2014/main" id="{1A1B6F22-18D4-44B5-BA39-187BF2EBBC2D}"/>
              </a:ext>
            </a:extLst>
          </p:cNvPr>
          <p:cNvSpPr>
            <a:spLocks/>
          </p:cNvSpPr>
          <p:nvPr/>
        </p:nvSpPr>
        <p:spPr>
          <a:xfrm>
            <a:off x="8708719" y="2069046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長方形:角丸 31">
            <a:extLst>
              <a:ext uri="{FF2B5EF4-FFF2-40B4-BE49-F238E27FC236}">
                <a16:creationId xmlns:a16="http://schemas.microsoft.com/office/drawing/2014/main" id="{A754C9AD-BF46-44A3-AAAD-C889E1C6F388}"/>
              </a:ext>
            </a:extLst>
          </p:cNvPr>
          <p:cNvSpPr>
            <a:spLocks/>
          </p:cNvSpPr>
          <p:nvPr/>
        </p:nvSpPr>
        <p:spPr>
          <a:xfrm>
            <a:off x="8851105" y="2221721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43" name="図プレースホルダー 42">
            <a:extLst>
              <a:ext uri="{FF2B5EF4-FFF2-40B4-BE49-F238E27FC236}">
                <a16:creationId xmlns:a16="http://schemas.microsoft.com/office/drawing/2014/main" id="{0DA190C8-7CFD-45FD-93C6-460EEAEA28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51479" y="2493659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44" name="図プレースホルダー 43">
            <a:extLst>
              <a:ext uri="{FF2B5EF4-FFF2-40B4-BE49-F238E27FC236}">
                <a16:creationId xmlns:a16="http://schemas.microsoft.com/office/drawing/2014/main" id="{4F646749-906D-4D81-B023-D92B4A921D22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540819" y="2507781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45" name="図プレースホルダー 44">
            <a:extLst>
              <a:ext uri="{FF2B5EF4-FFF2-40B4-BE49-F238E27FC236}">
                <a16:creationId xmlns:a16="http://schemas.microsoft.com/office/drawing/2014/main" id="{2B212A44-CFBB-4032-9701-8A38040A1B11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9130157" y="2521903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13" name="テキスト プレースホルダー 3">
            <a:extLst>
              <a:ext uri="{FF2B5EF4-FFF2-40B4-BE49-F238E27FC236}">
                <a16:creationId xmlns:a16="http://schemas.microsoft.com/office/drawing/2014/main" id="{35052687-685D-4555-8F1D-E083F7A22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0074324" y="3478131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F9B92CE4-A92E-4722-BD51-DFD75EADC2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6492071" y="3478131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C70A4DE7-51C6-482C-858C-09593B96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2909819" y="3478133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6176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トール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画像 57" descr="建物、屋内、床、ドームを含む画像&#10;&#10;自動生成された説明">
            <a:extLst>
              <a:ext uri="{FF2B5EF4-FFF2-40B4-BE49-F238E27FC236}">
                <a16:creationId xmlns:a16="http://schemas.microsoft.com/office/drawing/2014/main" id="{3D779920-F7ED-4EA1-AD25-52E656FD8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8" name="長方形:角丸 37">
            <a:extLst>
              <a:ext uri="{FF2B5EF4-FFF2-40B4-BE49-F238E27FC236}">
                <a16:creationId xmlns:a16="http://schemas.microsoft.com/office/drawing/2014/main" id="{87B7621C-4EF9-4474-B692-D61287DFB3F9}"/>
              </a:ext>
            </a:extLst>
          </p:cNvPr>
          <p:cNvSpPr>
            <a:spLocks/>
          </p:cNvSpPr>
          <p:nvPr/>
        </p:nvSpPr>
        <p:spPr>
          <a:xfrm>
            <a:off x="1825747" y="1201915"/>
            <a:ext cx="3145713" cy="4425927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長方形:角丸 38">
            <a:extLst>
              <a:ext uri="{FF2B5EF4-FFF2-40B4-BE49-F238E27FC236}">
                <a16:creationId xmlns:a16="http://schemas.microsoft.com/office/drawing/2014/main" id="{BEE11F07-99C1-4047-9BB8-A1A6386523B5}"/>
              </a:ext>
            </a:extLst>
          </p:cNvPr>
          <p:cNvSpPr>
            <a:spLocks/>
          </p:cNvSpPr>
          <p:nvPr/>
        </p:nvSpPr>
        <p:spPr>
          <a:xfrm>
            <a:off x="2055061" y="1447800"/>
            <a:ext cx="2687084" cy="3934157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長方形:角丸 41">
            <a:extLst>
              <a:ext uri="{FF2B5EF4-FFF2-40B4-BE49-F238E27FC236}">
                <a16:creationId xmlns:a16="http://schemas.microsoft.com/office/drawing/2014/main" id="{8E4B8057-5762-49B5-9B1F-8890AF54C6A8}"/>
              </a:ext>
            </a:extLst>
          </p:cNvPr>
          <p:cNvSpPr>
            <a:spLocks/>
          </p:cNvSpPr>
          <p:nvPr/>
        </p:nvSpPr>
        <p:spPr>
          <a:xfrm>
            <a:off x="7332632" y="1216037"/>
            <a:ext cx="3145713" cy="4425927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長方形:角丸 45">
            <a:extLst>
              <a:ext uri="{FF2B5EF4-FFF2-40B4-BE49-F238E27FC236}">
                <a16:creationId xmlns:a16="http://schemas.microsoft.com/office/drawing/2014/main" id="{A828F528-6202-4128-BF06-E5E946105A23}"/>
              </a:ext>
            </a:extLst>
          </p:cNvPr>
          <p:cNvSpPr>
            <a:spLocks/>
          </p:cNvSpPr>
          <p:nvPr/>
        </p:nvSpPr>
        <p:spPr>
          <a:xfrm>
            <a:off x="7561946" y="1461922"/>
            <a:ext cx="2687084" cy="3934157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図プレースホルダー 54">
            <a:extLst>
              <a:ext uri="{FF2B5EF4-FFF2-40B4-BE49-F238E27FC236}">
                <a16:creationId xmlns:a16="http://schemas.microsoft.com/office/drawing/2014/main" id="{05802EDB-3792-45CC-B801-2EBBD3B50C5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504476" y="1931246"/>
            <a:ext cx="1788254" cy="2967267"/>
          </a:xfrm>
          <a:custGeom>
            <a:avLst/>
            <a:gdLst>
              <a:gd name="connsiteX0" fmla="*/ 0 w 1788254"/>
              <a:gd name="connsiteY0" fmla="*/ 0 h 2967267"/>
              <a:gd name="connsiteX1" fmla="*/ 1788254 w 1788254"/>
              <a:gd name="connsiteY1" fmla="*/ 0 h 2967267"/>
              <a:gd name="connsiteX2" fmla="*/ 1788254 w 1788254"/>
              <a:gd name="connsiteY2" fmla="*/ 2967267 h 2967267"/>
              <a:gd name="connsiteX3" fmla="*/ 0 w 1788254"/>
              <a:gd name="connsiteY3" fmla="*/ 2967267 h 296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2967267">
                <a:moveTo>
                  <a:pt x="0" y="0"/>
                </a:moveTo>
                <a:lnTo>
                  <a:pt x="1788254" y="0"/>
                </a:lnTo>
                <a:lnTo>
                  <a:pt x="1788254" y="2967267"/>
                </a:lnTo>
                <a:lnTo>
                  <a:pt x="0" y="29672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56" name="図プレースホルダー 55">
            <a:extLst>
              <a:ext uri="{FF2B5EF4-FFF2-40B4-BE49-F238E27FC236}">
                <a16:creationId xmlns:a16="http://schemas.microsoft.com/office/drawing/2014/main" id="{27E02D9A-4D3F-4147-8FEF-502B82AFEF47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8011361" y="1945367"/>
            <a:ext cx="1788254" cy="2967267"/>
          </a:xfrm>
          <a:custGeom>
            <a:avLst/>
            <a:gdLst>
              <a:gd name="connsiteX0" fmla="*/ 0 w 1788254"/>
              <a:gd name="connsiteY0" fmla="*/ 0 h 2967267"/>
              <a:gd name="connsiteX1" fmla="*/ 1788254 w 1788254"/>
              <a:gd name="connsiteY1" fmla="*/ 0 h 2967267"/>
              <a:gd name="connsiteX2" fmla="*/ 1788254 w 1788254"/>
              <a:gd name="connsiteY2" fmla="*/ 2967267 h 2967267"/>
              <a:gd name="connsiteX3" fmla="*/ 0 w 1788254"/>
              <a:gd name="connsiteY3" fmla="*/ 2967267 h 296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2967267">
                <a:moveTo>
                  <a:pt x="0" y="0"/>
                </a:moveTo>
                <a:lnTo>
                  <a:pt x="1788254" y="0"/>
                </a:lnTo>
                <a:lnTo>
                  <a:pt x="1788254" y="2967267"/>
                </a:lnTo>
                <a:lnTo>
                  <a:pt x="0" y="29672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17" name="テキスト プレースホルダー 3">
            <a:extLst>
              <a:ext uri="{FF2B5EF4-FFF2-40B4-BE49-F238E27FC236}">
                <a16:creationId xmlns:a16="http://schemas.microsoft.com/office/drawing/2014/main" id="{BD07865F-6D9E-409A-B106-B4D0D1978E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0434954" y="4061104"/>
            <a:ext cx="1843474" cy="954967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8" name="テキスト プレースホルダー 3">
            <a:extLst>
              <a:ext uri="{FF2B5EF4-FFF2-40B4-BE49-F238E27FC236}">
                <a16:creationId xmlns:a16="http://schemas.microsoft.com/office/drawing/2014/main" id="{E87DCF10-6525-49A7-97DF-2EEB41E01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4928339" y="4061103"/>
            <a:ext cx="1843471" cy="954967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285585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人クローズ アップ&#10;&#10;自動生成された説明">
            <a:extLst>
              <a:ext uri="{FF2B5EF4-FFF2-40B4-BE49-F238E27FC236}">
                <a16:creationId xmlns:a16="http://schemas.microsoft.com/office/drawing/2014/main" id="{96DCA362-50CC-49A8-A5A2-5B06F8FE3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4729C17-380A-4800-A187-0E22C674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2450444"/>
            <a:ext cx="6951720" cy="1771325"/>
          </a:xfrm>
        </p:spPr>
        <p:txBody>
          <a:bodyPr rtlCol="0" anchor="b">
            <a:normAutofit/>
          </a:bodyPr>
          <a:lstStyle>
            <a:lvl1pPr algn="l">
              <a:defRPr sz="4000" b="1" spc="-15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059B39-A9FA-4822-B848-FF5C88B958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1325" y="4379993"/>
            <a:ext cx="6951720" cy="931498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1" name="長方形:角丸 10">
            <a:extLst>
              <a:ext uri="{FF2B5EF4-FFF2-40B4-BE49-F238E27FC236}">
                <a16:creationId xmlns:a16="http://schemas.microsoft.com/office/drawing/2014/main" id="{2523BBA6-8A70-4A66-8734-DCF1D57CBFB2}"/>
              </a:ext>
            </a:extLst>
          </p:cNvPr>
          <p:cNvSpPr>
            <a:spLocks/>
          </p:cNvSpPr>
          <p:nvPr userDrawn="1"/>
        </p:nvSpPr>
        <p:spPr>
          <a:xfrm>
            <a:off x="747085" y="1917516"/>
            <a:ext cx="3022968" cy="3022968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長方形:角丸 11">
            <a:extLst>
              <a:ext uri="{FF2B5EF4-FFF2-40B4-BE49-F238E27FC236}">
                <a16:creationId xmlns:a16="http://schemas.microsoft.com/office/drawing/2014/main" id="{46D4CD3A-5ACA-4999-B83F-271EDAE8443E}"/>
              </a:ext>
            </a:extLst>
          </p:cNvPr>
          <p:cNvSpPr>
            <a:spLocks/>
          </p:cNvSpPr>
          <p:nvPr userDrawn="1"/>
        </p:nvSpPr>
        <p:spPr>
          <a:xfrm>
            <a:off x="915028" y="2085459"/>
            <a:ext cx="2687083" cy="268708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図プレースホルダー 12">
            <a:extLst>
              <a:ext uri="{FF2B5EF4-FFF2-40B4-BE49-F238E27FC236}">
                <a16:creationId xmlns:a16="http://schemas.microsoft.com/office/drawing/2014/main" id="{E5F1753F-3555-471B-B36A-AA0D89D61C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6677" y="2347107"/>
            <a:ext cx="2163786" cy="2163786"/>
          </a:xfrm>
          <a:custGeom>
            <a:avLst/>
            <a:gdLst>
              <a:gd name="connsiteX0" fmla="*/ 0 w 4638269"/>
              <a:gd name="connsiteY0" fmla="*/ 0 h 4638269"/>
              <a:gd name="connsiteX1" fmla="*/ 4638269 w 4638269"/>
              <a:gd name="connsiteY1" fmla="*/ 0 h 4638269"/>
              <a:gd name="connsiteX2" fmla="*/ 4638269 w 4638269"/>
              <a:gd name="connsiteY2" fmla="*/ 4638269 h 4638269"/>
              <a:gd name="connsiteX3" fmla="*/ 0 w 4638269"/>
              <a:gd name="connsiteY3" fmla="*/ 4638269 h 4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269" h="4638269">
                <a:moveTo>
                  <a:pt x="0" y="0"/>
                </a:moveTo>
                <a:lnTo>
                  <a:pt x="4638269" y="0"/>
                </a:lnTo>
                <a:lnTo>
                  <a:pt x="4638269" y="4638269"/>
                </a:lnTo>
                <a:lnTo>
                  <a:pt x="0" y="46382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</p:spTree>
    <p:extLst>
      <p:ext uri="{BB962C8B-B14F-4D97-AF65-F5344CB8AC3E}">
        <p14:creationId xmlns:p14="http://schemas.microsoft.com/office/powerpoint/2010/main" val="2646196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ミックス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画像 12" descr="人クローズ アップ&#10;&#10;自動生成された説明">
            <a:extLst>
              <a:ext uri="{FF2B5EF4-FFF2-40B4-BE49-F238E27FC236}">
                <a16:creationId xmlns:a16="http://schemas.microsoft.com/office/drawing/2014/main" id="{117DDB36-C576-4B62-B67E-A15205E1F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長方形:角丸 14">
            <a:extLst>
              <a:ext uri="{FF2B5EF4-FFF2-40B4-BE49-F238E27FC236}">
                <a16:creationId xmlns:a16="http://schemas.microsoft.com/office/drawing/2014/main" id="{E0FF8D0B-DC60-425D-A8B6-D2FF94C0942A}"/>
              </a:ext>
            </a:extLst>
          </p:cNvPr>
          <p:cNvSpPr>
            <a:spLocks/>
          </p:cNvSpPr>
          <p:nvPr userDrawn="1"/>
        </p:nvSpPr>
        <p:spPr>
          <a:xfrm>
            <a:off x="8045808" y="2293400"/>
            <a:ext cx="3325265" cy="227120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長方形:角丸 15">
            <a:extLst>
              <a:ext uri="{FF2B5EF4-FFF2-40B4-BE49-F238E27FC236}">
                <a16:creationId xmlns:a16="http://schemas.microsoft.com/office/drawing/2014/main" id="{A1125E09-7FAC-4EB0-96D5-824902AB4D8E}"/>
              </a:ext>
            </a:extLst>
          </p:cNvPr>
          <p:cNvSpPr>
            <a:spLocks/>
          </p:cNvSpPr>
          <p:nvPr userDrawn="1"/>
        </p:nvSpPr>
        <p:spPr>
          <a:xfrm>
            <a:off x="8155158" y="2419578"/>
            <a:ext cx="3106566" cy="2018845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長方形:角丸 17">
            <a:extLst>
              <a:ext uri="{FF2B5EF4-FFF2-40B4-BE49-F238E27FC236}">
                <a16:creationId xmlns:a16="http://schemas.microsoft.com/office/drawing/2014/main" id="{8A334F24-44B4-4474-967D-383887D4845A}"/>
              </a:ext>
            </a:extLst>
          </p:cNvPr>
          <p:cNvSpPr>
            <a:spLocks/>
          </p:cNvSpPr>
          <p:nvPr userDrawn="1"/>
        </p:nvSpPr>
        <p:spPr>
          <a:xfrm>
            <a:off x="4833620" y="2054924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長方形:角丸 18">
            <a:extLst>
              <a:ext uri="{FF2B5EF4-FFF2-40B4-BE49-F238E27FC236}">
                <a16:creationId xmlns:a16="http://schemas.microsoft.com/office/drawing/2014/main" id="{89CC9F3E-C0BC-4895-92DD-1EB6B3EE9EDE}"/>
              </a:ext>
            </a:extLst>
          </p:cNvPr>
          <p:cNvSpPr>
            <a:spLocks/>
          </p:cNvSpPr>
          <p:nvPr userDrawn="1"/>
        </p:nvSpPr>
        <p:spPr>
          <a:xfrm>
            <a:off x="4976006" y="2207599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長方形:角丸 21">
            <a:extLst>
              <a:ext uri="{FF2B5EF4-FFF2-40B4-BE49-F238E27FC236}">
                <a16:creationId xmlns:a16="http://schemas.microsoft.com/office/drawing/2014/main" id="{94864038-2949-48F5-B500-17102A047F2F}"/>
              </a:ext>
            </a:extLst>
          </p:cNvPr>
          <p:cNvSpPr>
            <a:spLocks/>
          </p:cNvSpPr>
          <p:nvPr userDrawn="1"/>
        </p:nvSpPr>
        <p:spPr>
          <a:xfrm>
            <a:off x="777771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長方形:角丸 22">
            <a:extLst>
              <a:ext uri="{FF2B5EF4-FFF2-40B4-BE49-F238E27FC236}">
                <a16:creationId xmlns:a16="http://schemas.microsoft.com/office/drawing/2014/main" id="{ECCCD5F0-18F3-47F3-8CE1-4EF52BE3C295}"/>
              </a:ext>
            </a:extLst>
          </p:cNvPr>
          <p:cNvSpPr>
            <a:spLocks/>
          </p:cNvSpPr>
          <p:nvPr userDrawn="1"/>
        </p:nvSpPr>
        <p:spPr>
          <a:xfrm>
            <a:off x="938445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4" name="図プレースホルダー 33">
            <a:extLst>
              <a:ext uri="{FF2B5EF4-FFF2-40B4-BE49-F238E27FC236}">
                <a16:creationId xmlns:a16="http://schemas.microsoft.com/office/drawing/2014/main" id="{64F44E5F-AF9E-4E5B-9EA5-F94D8DC914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2804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35" name="図プレースホルダー 34">
            <a:extLst>
              <a:ext uri="{FF2B5EF4-FFF2-40B4-BE49-F238E27FC236}">
                <a16:creationId xmlns:a16="http://schemas.microsoft.com/office/drawing/2014/main" id="{FDB55E94-F7C8-4EF5-911C-6A02F5A642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55059" y="2507781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37" name="図プレースホルダー 36">
            <a:extLst>
              <a:ext uri="{FF2B5EF4-FFF2-40B4-BE49-F238E27FC236}">
                <a16:creationId xmlns:a16="http://schemas.microsoft.com/office/drawing/2014/main" id="{8D17EDFC-2F37-481D-96AE-1FECA3092B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26549" y="2868266"/>
            <a:ext cx="2163787" cy="1121469"/>
          </a:xfrm>
          <a:custGeom>
            <a:avLst/>
            <a:gdLst>
              <a:gd name="connsiteX0" fmla="*/ 0 w 2163787"/>
              <a:gd name="connsiteY0" fmla="*/ 0 h 1121469"/>
              <a:gd name="connsiteX1" fmla="*/ 2163787 w 2163787"/>
              <a:gd name="connsiteY1" fmla="*/ 0 h 1121469"/>
              <a:gd name="connsiteX2" fmla="*/ 2163787 w 2163787"/>
              <a:gd name="connsiteY2" fmla="*/ 1121469 h 1121469"/>
              <a:gd name="connsiteX3" fmla="*/ 0 w 2163787"/>
              <a:gd name="connsiteY3" fmla="*/ 1121469 h 112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787" h="1121469">
                <a:moveTo>
                  <a:pt x="0" y="0"/>
                </a:moveTo>
                <a:lnTo>
                  <a:pt x="2163787" y="0"/>
                </a:lnTo>
                <a:lnTo>
                  <a:pt x="2163787" y="1121469"/>
                </a:lnTo>
                <a:lnTo>
                  <a:pt x="0" y="11214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21" name="テキスト プレースホルダー 3">
            <a:extLst>
              <a:ext uri="{FF2B5EF4-FFF2-40B4-BE49-F238E27FC236}">
                <a16:creationId xmlns:a16="http://schemas.microsoft.com/office/drawing/2014/main" id="{6E03BAD9-4538-4222-BBB6-7F2A3636C1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9969788" y="5370782"/>
            <a:ext cx="2013340" cy="789229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24" name="テキスト プレースホルダー 3">
            <a:extLst>
              <a:ext uri="{FF2B5EF4-FFF2-40B4-BE49-F238E27FC236}">
                <a16:creationId xmlns:a16="http://schemas.microsoft.com/office/drawing/2014/main" id="{0F9A26A1-EEF7-42A6-AD1C-F0A0280FA6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5397249" y="5478828"/>
            <a:ext cx="2013340" cy="789229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25" name="テキスト プレースホルダー 3">
            <a:extLst>
              <a:ext uri="{FF2B5EF4-FFF2-40B4-BE49-F238E27FC236}">
                <a16:creationId xmlns:a16="http://schemas.microsoft.com/office/drawing/2014/main" id="{0B209A57-BBF8-4BC9-8759-F14813CFD9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1880643" y="5370785"/>
            <a:ext cx="2013340" cy="789229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1129447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ミックス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画像 12" descr="人クローズ アップ&#10;&#10;自動生成された説明">
            <a:extLst>
              <a:ext uri="{FF2B5EF4-FFF2-40B4-BE49-F238E27FC236}">
                <a16:creationId xmlns:a16="http://schemas.microsoft.com/office/drawing/2014/main" id="{117DDB36-C576-4B62-B67E-A15205E1F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長方形:角丸 43">
            <a:extLst>
              <a:ext uri="{FF2B5EF4-FFF2-40B4-BE49-F238E27FC236}">
                <a16:creationId xmlns:a16="http://schemas.microsoft.com/office/drawing/2014/main" id="{869B48DB-173C-4CE1-8EF6-EFC513E739F1}"/>
              </a:ext>
            </a:extLst>
          </p:cNvPr>
          <p:cNvSpPr>
            <a:spLocks/>
          </p:cNvSpPr>
          <p:nvPr/>
        </p:nvSpPr>
        <p:spPr>
          <a:xfrm>
            <a:off x="6509973" y="1502892"/>
            <a:ext cx="5355373" cy="3657792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長方形:角丸 46">
            <a:extLst>
              <a:ext uri="{FF2B5EF4-FFF2-40B4-BE49-F238E27FC236}">
                <a16:creationId xmlns:a16="http://schemas.microsoft.com/office/drawing/2014/main" id="{68096F67-2853-426F-8D57-FF3423F35F38}"/>
              </a:ext>
            </a:extLst>
          </p:cNvPr>
          <p:cNvSpPr>
            <a:spLocks/>
          </p:cNvSpPr>
          <p:nvPr/>
        </p:nvSpPr>
        <p:spPr>
          <a:xfrm>
            <a:off x="6686082" y="1706103"/>
            <a:ext cx="5003156" cy="3251371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長方形:角丸 49">
            <a:extLst>
              <a:ext uri="{FF2B5EF4-FFF2-40B4-BE49-F238E27FC236}">
                <a16:creationId xmlns:a16="http://schemas.microsoft.com/office/drawing/2014/main" id="{824E0007-726F-4223-A8E3-F098A3876BEA}"/>
              </a:ext>
            </a:extLst>
          </p:cNvPr>
          <p:cNvSpPr>
            <a:spLocks/>
          </p:cNvSpPr>
          <p:nvPr/>
        </p:nvSpPr>
        <p:spPr>
          <a:xfrm>
            <a:off x="3339267" y="1502892"/>
            <a:ext cx="2731965" cy="2731965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長方形:角丸 55">
            <a:extLst>
              <a:ext uri="{FF2B5EF4-FFF2-40B4-BE49-F238E27FC236}">
                <a16:creationId xmlns:a16="http://schemas.microsoft.com/office/drawing/2014/main" id="{71DB7A1E-6CD2-4A43-BB30-E31B10FEC0A8}"/>
              </a:ext>
            </a:extLst>
          </p:cNvPr>
          <p:cNvSpPr>
            <a:spLocks/>
          </p:cNvSpPr>
          <p:nvPr/>
        </p:nvSpPr>
        <p:spPr>
          <a:xfrm>
            <a:off x="3514967" y="1690377"/>
            <a:ext cx="2380564" cy="2356994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長方形:角丸 58">
            <a:extLst>
              <a:ext uri="{FF2B5EF4-FFF2-40B4-BE49-F238E27FC236}">
                <a16:creationId xmlns:a16="http://schemas.microsoft.com/office/drawing/2014/main" id="{CF95C257-8CD8-4F86-BF70-CAA168CA69E9}"/>
              </a:ext>
            </a:extLst>
          </p:cNvPr>
          <p:cNvSpPr>
            <a:spLocks/>
          </p:cNvSpPr>
          <p:nvPr/>
        </p:nvSpPr>
        <p:spPr>
          <a:xfrm>
            <a:off x="301365" y="1502892"/>
            <a:ext cx="2599162" cy="3656945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長方形:角丸 59">
            <a:extLst>
              <a:ext uri="{FF2B5EF4-FFF2-40B4-BE49-F238E27FC236}">
                <a16:creationId xmlns:a16="http://schemas.microsoft.com/office/drawing/2014/main" id="{739B31DF-C0E0-4F5E-9781-3F964486F57C}"/>
              </a:ext>
            </a:extLst>
          </p:cNvPr>
          <p:cNvSpPr>
            <a:spLocks/>
          </p:cNvSpPr>
          <p:nvPr/>
        </p:nvSpPr>
        <p:spPr>
          <a:xfrm>
            <a:off x="490837" y="1706056"/>
            <a:ext cx="2220217" cy="3250618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63" name="図プレースホルダー 62">
            <a:extLst>
              <a:ext uri="{FF2B5EF4-FFF2-40B4-BE49-F238E27FC236}">
                <a16:creationId xmlns:a16="http://schemas.microsoft.com/office/drawing/2014/main" id="{4DF200DA-328E-4A85-BB27-B5433C43377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62169" y="2105505"/>
            <a:ext cx="1477554" cy="2451720"/>
          </a:xfrm>
          <a:custGeom>
            <a:avLst/>
            <a:gdLst>
              <a:gd name="connsiteX0" fmla="*/ 0 w 1477554"/>
              <a:gd name="connsiteY0" fmla="*/ 0 h 2451720"/>
              <a:gd name="connsiteX1" fmla="*/ 1477554 w 1477554"/>
              <a:gd name="connsiteY1" fmla="*/ 0 h 2451720"/>
              <a:gd name="connsiteX2" fmla="*/ 1477554 w 1477554"/>
              <a:gd name="connsiteY2" fmla="*/ 2451720 h 2451720"/>
              <a:gd name="connsiteX3" fmla="*/ 0 w 1477554"/>
              <a:gd name="connsiteY3" fmla="*/ 2451720 h 245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7554" h="2451720">
                <a:moveTo>
                  <a:pt x="0" y="0"/>
                </a:moveTo>
                <a:lnTo>
                  <a:pt x="1477554" y="0"/>
                </a:lnTo>
                <a:lnTo>
                  <a:pt x="1477554" y="2451720"/>
                </a:lnTo>
                <a:lnTo>
                  <a:pt x="0" y="24517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64" name="図プレースホルダー 63">
            <a:extLst>
              <a:ext uri="{FF2B5EF4-FFF2-40B4-BE49-F238E27FC236}">
                <a16:creationId xmlns:a16="http://schemas.microsoft.com/office/drawing/2014/main" id="{0E7FDAE0-E65D-4DEA-8FD4-756B8093AC6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727503" y="1891128"/>
            <a:ext cx="1955492" cy="1955492"/>
          </a:xfrm>
          <a:custGeom>
            <a:avLst/>
            <a:gdLst>
              <a:gd name="connsiteX0" fmla="*/ 0 w 1955492"/>
              <a:gd name="connsiteY0" fmla="*/ 0 h 1955492"/>
              <a:gd name="connsiteX1" fmla="*/ 1955492 w 1955492"/>
              <a:gd name="connsiteY1" fmla="*/ 0 h 1955492"/>
              <a:gd name="connsiteX2" fmla="*/ 1955492 w 1955492"/>
              <a:gd name="connsiteY2" fmla="*/ 1955492 h 1955492"/>
              <a:gd name="connsiteX3" fmla="*/ 0 w 1955492"/>
              <a:gd name="connsiteY3" fmla="*/ 1955492 h 195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492" h="1955492">
                <a:moveTo>
                  <a:pt x="0" y="0"/>
                </a:moveTo>
                <a:lnTo>
                  <a:pt x="1955492" y="0"/>
                </a:lnTo>
                <a:lnTo>
                  <a:pt x="1955492" y="1955492"/>
                </a:lnTo>
                <a:lnTo>
                  <a:pt x="0" y="19554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65" name="図プレースホルダー 64">
            <a:extLst>
              <a:ext uri="{FF2B5EF4-FFF2-40B4-BE49-F238E27FC236}">
                <a16:creationId xmlns:a16="http://schemas.microsoft.com/office/drawing/2014/main" id="{82AB263E-3739-461F-B86A-EC7DAF61596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7445259" y="2428720"/>
            <a:ext cx="3484801" cy="1806136"/>
          </a:xfrm>
          <a:custGeom>
            <a:avLst/>
            <a:gdLst>
              <a:gd name="connsiteX0" fmla="*/ 0 w 3484801"/>
              <a:gd name="connsiteY0" fmla="*/ 0 h 1806136"/>
              <a:gd name="connsiteX1" fmla="*/ 3484801 w 3484801"/>
              <a:gd name="connsiteY1" fmla="*/ 0 h 1806136"/>
              <a:gd name="connsiteX2" fmla="*/ 3484801 w 3484801"/>
              <a:gd name="connsiteY2" fmla="*/ 1806136 h 1806136"/>
              <a:gd name="connsiteX3" fmla="*/ 0 w 3484801"/>
              <a:gd name="connsiteY3" fmla="*/ 1806136 h 180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01" h="1806136">
                <a:moveTo>
                  <a:pt x="0" y="0"/>
                </a:moveTo>
                <a:lnTo>
                  <a:pt x="3484801" y="0"/>
                </a:lnTo>
                <a:lnTo>
                  <a:pt x="3484801" y="1806136"/>
                </a:lnTo>
                <a:lnTo>
                  <a:pt x="0" y="18061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3C6CCC41-DB90-4AF9-9F0E-2795A979F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0480498" y="5649262"/>
            <a:ext cx="1628251" cy="789229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1F4A22D6-1921-491E-8D69-4B42583AD0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4493858" y="4926280"/>
            <a:ext cx="2013340" cy="789229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6FD2737E-6769-4498-BED3-D4BF12D260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1500535" y="5649262"/>
            <a:ext cx="1628252" cy="789229"/>
          </a:xfrm>
        </p:spPr>
        <p:txBody>
          <a:bodyPr rtlCol="0" anchor="t">
            <a:noAutofit/>
          </a:bodyPr>
          <a:lstStyle>
            <a:lvl1pPr marL="0" indent="0" algn="l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2542016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ミックス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画像 62" descr="人クローズ アップ&#10;&#10;自動生成された説明">
            <a:extLst>
              <a:ext uri="{FF2B5EF4-FFF2-40B4-BE49-F238E27FC236}">
                <a16:creationId xmlns:a16="http://schemas.microsoft.com/office/drawing/2014/main" id="{85BD55FF-A21F-4ECE-8AA9-DE8836C33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21" name="長方形:角丸 20">
            <a:extLst>
              <a:ext uri="{FF2B5EF4-FFF2-40B4-BE49-F238E27FC236}">
                <a16:creationId xmlns:a16="http://schemas.microsoft.com/office/drawing/2014/main" id="{B0FCDB95-2B24-4723-8E3C-5279578AED44}"/>
              </a:ext>
            </a:extLst>
          </p:cNvPr>
          <p:cNvSpPr>
            <a:spLocks/>
          </p:cNvSpPr>
          <p:nvPr/>
        </p:nvSpPr>
        <p:spPr>
          <a:xfrm>
            <a:off x="560283" y="3569339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長方形:角丸 23">
            <a:extLst>
              <a:ext uri="{FF2B5EF4-FFF2-40B4-BE49-F238E27FC236}">
                <a16:creationId xmlns:a16="http://schemas.microsoft.com/office/drawing/2014/main" id="{0926F7D2-94DE-4D9C-B5CB-D1E8AC8A9592}"/>
              </a:ext>
            </a:extLst>
          </p:cNvPr>
          <p:cNvSpPr>
            <a:spLocks/>
          </p:cNvSpPr>
          <p:nvPr/>
        </p:nvSpPr>
        <p:spPr>
          <a:xfrm>
            <a:off x="702669" y="3722014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長方形:角丸 26">
            <a:extLst>
              <a:ext uri="{FF2B5EF4-FFF2-40B4-BE49-F238E27FC236}">
                <a16:creationId xmlns:a16="http://schemas.microsoft.com/office/drawing/2014/main" id="{6DB224D8-04A5-40D3-8B2E-A8B993429E3A}"/>
              </a:ext>
            </a:extLst>
          </p:cNvPr>
          <p:cNvSpPr>
            <a:spLocks/>
          </p:cNvSpPr>
          <p:nvPr/>
        </p:nvSpPr>
        <p:spPr>
          <a:xfrm>
            <a:off x="575503" y="6304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長方形:角丸 27">
            <a:extLst>
              <a:ext uri="{FF2B5EF4-FFF2-40B4-BE49-F238E27FC236}">
                <a16:creationId xmlns:a16="http://schemas.microsoft.com/office/drawing/2014/main" id="{FB7CD0ED-C07D-4187-9F7A-66D5B527617B}"/>
              </a:ext>
            </a:extLst>
          </p:cNvPr>
          <p:cNvSpPr>
            <a:spLocks/>
          </p:cNvSpPr>
          <p:nvPr/>
        </p:nvSpPr>
        <p:spPr>
          <a:xfrm>
            <a:off x="736177" y="8018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長方形:角丸 31">
            <a:extLst>
              <a:ext uri="{FF2B5EF4-FFF2-40B4-BE49-F238E27FC236}">
                <a16:creationId xmlns:a16="http://schemas.microsoft.com/office/drawing/2014/main" id="{0F35B71F-4D35-4FD1-B701-FCD4E5102232}"/>
              </a:ext>
            </a:extLst>
          </p:cNvPr>
          <p:cNvSpPr>
            <a:spLocks/>
          </p:cNvSpPr>
          <p:nvPr userDrawn="1"/>
        </p:nvSpPr>
        <p:spPr>
          <a:xfrm>
            <a:off x="3782822" y="1766367"/>
            <a:ext cx="4868521" cy="3325265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長方形:角丸 32">
            <a:extLst>
              <a:ext uri="{FF2B5EF4-FFF2-40B4-BE49-F238E27FC236}">
                <a16:creationId xmlns:a16="http://schemas.microsoft.com/office/drawing/2014/main" id="{2C7F337D-8F64-4EF1-9B05-FC8CCFC6423D}"/>
              </a:ext>
            </a:extLst>
          </p:cNvPr>
          <p:cNvSpPr>
            <a:spLocks/>
          </p:cNvSpPr>
          <p:nvPr userDrawn="1"/>
        </p:nvSpPr>
        <p:spPr>
          <a:xfrm>
            <a:off x="3942921" y="1951104"/>
            <a:ext cx="4548324" cy="2955791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長方形:角丸 39">
            <a:extLst>
              <a:ext uri="{FF2B5EF4-FFF2-40B4-BE49-F238E27FC236}">
                <a16:creationId xmlns:a16="http://schemas.microsoft.com/office/drawing/2014/main" id="{3F949DB3-498E-45B3-A684-5F5B9B626082}"/>
              </a:ext>
            </a:extLst>
          </p:cNvPr>
          <p:cNvSpPr>
            <a:spLocks/>
          </p:cNvSpPr>
          <p:nvPr userDrawn="1"/>
        </p:nvSpPr>
        <p:spPr>
          <a:xfrm>
            <a:off x="9750498" y="729309"/>
            <a:ext cx="1953241" cy="2748153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長方形:角丸 40">
            <a:extLst>
              <a:ext uri="{FF2B5EF4-FFF2-40B4-BE49-F238E27FC236}">
                <a16:creationId xmlns:a16="http://schemas.microsoft.com/office/drawing/2014/main" id="{B6D4D9AF-162C-418A-A2BB-701E3A3948EA}"/>
              </a:ext>
            </a:extLst>
          </p:cNvPr>
          <p:cNvSpPr>
            <a:spLocks/>
          </p:cNvSpPr>
          <p:nvPr userDrawn="1"/>
        </p:nvSpPr>
        <p:spPr>
          <a:xfrm>
            <a:off x="9892884" y="881984"/>
            <a:ext cx="1668468" cy="244280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長方形:角丸 44">
            <a:extLst>
              <a:ext uri="{FF2B5EF4-FFF2-40B4-BE49-F238E27FC236}">
                <a16:creationId xmlns:a16="http://schemas.microsoft.com/office/drawing/2014/main" id="{F9B9D14B-CE3A-44E7-AE24-7BBCF953E434}"/>
              </a:ext>
            </a:extLst>
          </p:cNvPr>
          <p:cNvSpPr>
            <a:spLocks/>
          </p:cNvSpPr>
          <p:nvPr userDrawn="1"/>
        </p:nvSpPr>
        <p:spPr>
          <a:xfrm>
            <a:off x="9265981" y="393099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長方形:角丸 45">
            <a:extLst>
              <a:ext uri="{FF2B5EF4-FFF2-40B4-BE49-F238E27FC236}">
                <a16:creationId xmlns:a16="http://schemas.microsoft.com/office/drawing/2014/main" id="{D363F3E3-0151-412F-ABBE-EA6351C02D9A}"/>
              </a:ext>
            </a:extLst>
          </p:cNvPr>
          <p:cNvSpPr>
            <a:spLocks/>
          </p:cNvSpPr>
          <p:nvPr userDrawn="1"/>
        </p:nvSpPr>
        <p:spPr>
          <a:xfrm>
            <a:off x="9426655" y="410244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図プレースホルダー 50">
            <a:extLst>
              <a:ext uri="{FF2B5EF4-FFF2-40B4-BE49-F238E27FC236}">
                <a16:creationId xmlns:a16="http://schemas.microsoft.com/office/drawing/2014/main" id="{5C669741-61C7-4480-96DA-43F3772E56F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930536" y="9854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52" name="図プレースホルダー 51">
            <a:extLst>
              <a:ext uri="{FF2B5EF4-FFF2-40B4-BE49-F238E27FC236}">
                <a16:creationId xmlns:a16="http://schemas.microsoft.com/office/drawing/2014/main" id="{7012C368-FF87-4138-BAD5-4C739F02F948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981721" y="4022196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53" name="図プレースホルダー 52">
            <a:extLst>
              <a:ext uri="{FF2B5EF4-FFF2-40B4-BE49-F238E27FC236}">
                <a16:creationId xmlns:a16="http://schemas.microsoft.com/office/drawing/2014/main" id="{41978AA2-A1F7-44F6-B21F-1249BE9AFCD2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4633085" y="2608029"/>
            <a:ext cx="3168001" cy="1641943"/>
          </a:xfrm>
          <a:custGeom>
            <a:avLst/>
            <a:gdLst>
              <a:gd name="connsiteX0" fmla="*/ 0 w 3168001"/>
              <a:gd name="connsiteY0" fmla="*/ 0 h 1641943"/>
              <a:gd name="connsiteX1" fmla="*/ 3168001 w 3168001"/>
              <a:gd name="connsiteY1" fmla="*/ 0 h 1641943"/>
              <a:gd name="connsiteX2" fmla="*/ 3168001 w 3168001"/>
              <a:gd name="connsiteY2" fmla="*/ 1641943 h 1641943"/>
              <a:gd name="connsiteX3" fmla="*/ 0 w 3168001"/>
              <a:gd name="connsiteY3" fmla="*/ 1641943 h 164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001" h="1641943">
                <a:moveTo>
                  <a:pt x="0" y="0"/>
                </a:moveTo>
                <a:lnTo>
                  <a:pt x="3168001" y="0"/>
                </a:lnTo>
                <a:lnTo>
                  <a:pt x="3168001" y="1641943"/>
                </a:lnTo>
                <a:lnTo>
                  <a:pt x="0" y="16419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54" name="図プレースホルダー 53">
            <a:extLst>
              <a:ext uri="{FF2B5EF4-FFF2-40B4-BE49-F238E27FC236}">
                <a16:creationId xmlns:a16="http://schemas.microsoft.com/office/drawing/2014/main" id="{8BB3E9EB-5EE8-4767-91DD-4774BBEFB7B2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0171936" y="1182166"/>
            <a:ext cx="1110365" cy="1842440"/>
          </a:xfrm>
          <a:custGeom>
            <a:avLst/>
            <a:gdLst>
              <a:gd name="connsiteX0" fmla="*/ 0 w 1110365"/>
              <a:gd name="connsiteY0" fmla="*/ 0 h 1842440"/>
              <a:gd name="connsiteX1" fmla="*/ 1110365 w 1110365"/>
              <a:gd name="connsiteY1" fmla="*/ 0 h 1842440"/>
              <a:gd name="connsiteX2" fmla="*/ 1110365 w 1110365"/>
              <a:gd name="connsiteY2" fmla="*/ 1842440 h 1842440"/>
              <a:gd name="connsiteX3" fmla="*/ 0 w 111036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365" h="1842440">
                <a:moveTo>
                  <a:pt x="0" y="0"/>
                </a:moveTo>
                <a:lnTo>
                  <a:pt x="1110365" y="0"/>
                </a:lnTo>
                <a:lnTo>
                  <a:pt x="1110365" y="1842440"/>
                </a:lnTo>
                <a:lnTo>
                  <a:pt x="0" y="1842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55" name="図プレースホルダー 54">
            <a:extLst>
              <a:ext uri="{FF2B5EF4-FFF2-40B4-BE49-F238E27FC236}">
                <a16:creationId xmlns:a16="http://schemas.microsoft.com/office/drawing/2014/main" id="{58F98076-6A65-4C2E-BA5A-D9938673EBB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621014" y="428602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20" name="テキスト プレースホルダー 3">
            <a:extLst>
              <a:ext uri="{FF2B5EF4-FFF2-40B4-BE49-F238E27FC236}">
                <a16:creationId xmlns:a16="http://schemas.microsoft.com/office/drawing/2014/main" id="{6F5A29AD-F34C-4CA4-8C0D-3D4584B76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2822" y="5627931"/>
            <a:ext cx="4868521" cy="789229"/>
          </a:xfrm>
        </p:spPr>
        <p:txBody>
          <a:bodyPr rtlCol="0" anchor="b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2059061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クレジッ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6" descr="人クローズ アップ&#10;&#10;自動生成された説明">
            <a:extLst>
              <a:ext uri="{FF2B5EF4-FFF2-40B4-BE49-F238E27FC236}">
                <a16:creationId xmlns:a16="http://schemas.microsoft.com/office/drawing/2014/main" id="{A191E976-A3B1-4996-A878-9D1F552FE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17FBDC9-CB4E-45DE-91BF-A6DB1CF1F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360" y="2092038"/>
            <a:ext cx="4027583" cy="681037"/>
          </a:xfrm>
        </p:spPr>
        <p:txBody>
          <a:bodyPr rtlCol="0">
            <a:noAutofit/>
          </a:bodyPr>
          <a:lstStyle>
            <a:lvl1pPr>
              <a:defRPr sz="4000" b="1" spc="-15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クレジット タイトル</a:t>
            </a:r>
          </a:p>
        </p:txBody>
      </p:sp>
      <p:sp>
        <p:nvSpPr>
          <p:cNvPr id="9" name="表プレースホルダー 8">
            <a:extLst>
              <a:ext uri="{FF2B5EF4-FFF2-40B4-BE49-F238E27FC236}">
                <a16:creationId xmlns:a16="http://schemas.microsoft.com/office/drawing/2014/main" id="{A0F9ECF3-991C-4987-954D-E88766E93546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289457" y="2970213"/>
            <a:ext cx="4027487" cy="2392668"/>
          </a:xfrm>
        </p:spPr>
        <p:txBody>
          <a:bodyPr rtlCol="0">
            <a:normAutofit/>
          </a:bodyPr>
          <a:lstStyle>
            <a:lvl1pPr marL="0" indent="0">
              <a:buNone/>
              <a:defRPr sz="1600" i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ここにテーブルを挿入する</a:t>
            </a:r>
          </a:p>
        </p:txBody>
      </p:sp>
      <p:sp>
        <p:nvSpPr>
          <p:cNvPr id="10" name="長方形:角丸 9">
            <a:extLst>
              <a:ext uri="{FF2B5EF4-FFF2-40B4-BE49-F238E27FC236}">
                <a16:creationId xmlns:a16="http://schemas.microsoft.com/office/drawing/2014/main" id="{F19B8954-9C99-4571-9B6D-CCD4984E617E}"/>
              </a:ext>
            </a:extLst>
          </p:cNvPr>
          <p:cNvSpPr>
            <a:spLocks/>
          </p:cNvSpPr>
          <p:nvPr userDrawn="1"/>
        </p:nvSpPr>
        <p:spPr>
          <a:xfrm>
            <a:off x="1482433" y="751314"/>
            <a:ext cx="3806312" cy="5355372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長方形:角丸 10">
            <a:extLst>
              <a:ext uri="{FF2B5EF4-FFF2-40B4-BE49-F238E27FC236}">
                <a16:creationId xmlns:a16="http://schemas.microsoft.com/office/drawing/2014/main" id="{EE3CB545-A837-4331-A2A1-9C3120265D7D}"/>
              </a:ext>
            </a:extLst>
          </p:cNvPr>
          <p:cNvSpPr>
            <a:spLocks/>
          </p:cNvSpPr>
          <p:nvPr userDrawn="1"/>
        </p:nvSpPr>
        <p:spPr>
          <a:xfrm>
            <a:off x="1759904" y="1048835"/>
            <a:ext cx="3251370" cy="4760331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図プレースホルダー 10">
            <a:extLst>
              <a:ext uri="{FF2B5EF4-FFF2-40B4-BE49-F238E27FC236}">
                <a16:creationId xmlns:a16="http://schemas.microsoft.com/office/drawing/2014/main" id="{5321A8AC-07A5-439A-93BC-C687E801BF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03696" y="1633806"/>
            <a:ext cx="2163786" cy="3590393"/>
          </a:xfrm>
          <a:custGeom>
            <a:avLst/>
            <a:gdLst>
              <a:gd name="connsiteX0" fmla="*/ 0 w 2618182"/>
              <a:gd name="connsiteY0" fmla="*/ 0 h 4344375"/>
              <a:gd name="connsiteX1" fmla="*/ 2618182 w 2618182"/>
              <a:gd name="connsiteY1" fmla="*/ 0 h 4344375"/>
              <a:gd name="connsiteX2" fmla="*/ 2618182 w 2618182"/>
              <a:gd name="connsiteY2" fmla="*/ 4344375 h 4344375"/>
              <a:gd name="connsiteX3" fmla="*/ 0 w 2618182"/>
              <a:gd name="connsiteY3" fmla="*/ 4344375 h 43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182" h="4344375">
                <a:moveTo>
                  <a:pt x="0" y="0"/>
                </a:moveTo>
                <a:lnTo>
                  <a:pt x="2618182" y="0"/>
                </a:lnTo>
                <a:lnTo>
                  <a:pt x="2618182" y="4344375"/>
                </a:lnTo>
                <a:lnTo>
                  <a:pt x="0" y="43443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</p:spTree>
    <p:extLst>
      <p:ext uri="{BB962C8B-B14F-4D97-AF65-F5344CB8AC3E}">
        <p14:creationId xmlns:p14="http://schemas.microsoft.com/office/powerpoint/2010/main" val="963940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画像 3" descr="人クローズ アップ&#10;&#10;自動生成された説明">
            <a:extLst>
              <a:ext uri="{FF2B5EF4-FFF2-40B4-BE49-F238E27FC236}">
                <a16:creationId xmlns:a16="http://schemas.microsoft.com/office/drawing/2014/main" id="{A1994302-3A1D-46E9-B387-BBC94DA48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17FBDC9-CB4E-45DE-91BF-A6DB1CF1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B09C1E-C574-4241-B269-469E1CCDB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61359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具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画像 9" descr="壁、地面、建物を含む画像&#10;&#10;自動生成された説明">
            <a:extLst>
              <a:ext uri="{FF2B5EF4-FFF2-40B4-BE49-F238E27FC236}">
                <a16:creationId xmlns:a16="http://schemas.microsoft.com/office/drawing/2014/main" id="{9CEDB5B7-3945-440B-A0AD-95179574F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長方形 7">
            <a:extLst>
              <a:ext uri="{FF2B5EF4-FFF2-40B4-BE49-F238E27FC236}">
                <a16:creationId xmlns:a16="http://schemas.microsoft.com/office/drawing/2014/main" id="{F27E19E8-AE1F-4B38-97D4-16BFF072EB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4729C17-380A-4800-A187-0E22C674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2450444"/>
            <a:ext cx="6951720" cy="1771325"/>
          </a:xfrm>
        </p:spPr>
        <p:txBody>
          <a:bodyPr rtlCol="0" anchor="b">
            <a:normAutofit/>
          </a:bodyPr>
          <a:lstStyle>
            <a:lvl1pPr algn="l">
              <a:defRPr sz="4000" b="1" spc="-15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059B39-A9FA-4822-B848-FF5C88B958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1325" y="4379993"/>
            <a:ext cx="6951720" cy="931498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1" name="長方形:角丸 10">
            <a:extLst>
              <a:ext uri="{FF2B5EF4-FFF2-40B4-BE49-F238E27FC236}">
                <a16:creationId xmlns:a16="http://schemas.microsoft.com/office/drawing/2014/main" id="{2523BBA6-8A70-4A66-8734-DCF1D57CBFB2}"/>
              </a:ext>
            </a:extLst>
          </p:cNvPr>
          <p:cNvSpPr>
            <a:spLocks/>
          </p:cNvSpPr>
          <p:nvPr userDrawn="1"/>
        </p:nvSpPr>
        <p:spPr>
          <a:xfrm>
            <a:off x="747085" y="1917516"/>
            <a:ext cx="3022968" cy="3022968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長方形:角丸 11">
            <a:extLst>
              <a:ext uri="{FF2B5EF4-FFF2-40B4-BE49-F238E27FC236}">
                <a16:creationId xmlns:a16="http://schemas.microsoft.com/office/drawing/2014/main" id="{46D4CD3A-5ACA-4999-B83F-271EDAE8443E}"/>
              </a:ext>
            </a:extLst>
          </p:cNvPr>
          <p:cNvSpPr>
            <a:spLocks/>
          </p:cNvSpPr>
          <p:nvPr userDrawn="1"/>
        </p:nvSpPr>
        <p:spPr>
          <a:xfrm>
            <a:off x="915028" y="2085459"/>
            <a:ext cx="2687083" cy="268708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図プレースホルダー 12">
            <a:extLst>
              <a:ext uri="{FF2B5EF4-FFF2-40B4-BE49-F238E27FC236}">
                <a16:creationId xmlns:a16="http://schemas.microsoft.com/office/drawing/2014/main" id="{E5F1753F-3555-471B-B36A-AA0D89D61C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6677" y="2347107"/>
            <a:ext cx="2163786" cy="2163786"/>
          </a:xfrm>
          <a:custGeom>
            <a:avLst/>
            <a:gdLst>
              <a:gd name="connsiteX0" fmla="*/ 0 w 4638269"/>
              <a:gd name="connsiteY0" fmla="*/ 0 h 4638269"/>
              <a:gd name="connsiteX1" fmla="*/ 4638269 w 4638269"/>
              <a:gd name="connsiteY1" fmla="*/ 0 h 4638269"/>
              <a:gd name="connsiteX2" fmla="*/ 4638269 w 4638269"/>
              <a:gd name="connsiteY2" fmla="*/ 4638269 h 4638269"/>
              <a:gd name="connsiteX3" fmla="*/ 0 w 4638269"/>
              <a:gd name="connsiteY3" fmla="*/ 4638269 h 4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269" h="4638269">
                <a:moveTo>
                  <a:pt x="0" y="0"/>
                </a:moveTo>
                <a:lnTo>
                  <a:pt x="4638269" y="0"/>
                </a:lnTo>
                <a:lnTo>
                  <a:pt x="4638269" y="4638269"/>
                </a:lnTo>
                <a:lnTo>
                  <a:pt x="0" y="46382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画像をここにドラッグ アンド ドロップまたは挿入する</a:t>
            </a:r>
          </a:p>
        </p:txBody>
      </p:sp>
    </p:spTree>
    <p:extLst>
      <p:ext uri="{BB962C8B-B14F-4D97-AF65-F5344CB8AC3E}">
        <p14:creationId xmlns:p14="http://schemas.microsoft.com/office/powerpoint/2010/main" val="177770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四角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画像 14" descr="壁、地面、建物を含む画像&#10;&#10;自動生成された説明">
            <a:extLst>
              <a:ext uri="{FF2B5EF4-FFF2-40B4-BE49-F238E27FC236}">
                <a16:creationId xmlns:a16="http://schemas.microsoft.com/office/drawing/2014/main" id="{814AF0FF-AC90-46AB-B933-A15FC9F39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長方形 15">
            <a:extLst>
              <a:ext uri="{FF2B5EF4-FFF2-40B4-BE49-F238E27FC236}">
                <a16:creationId xmlns:a16="http://schemas.microsoft.com/office/drawing/2014/main" id="{8F3BCC60-8A24-4C98-8E59-6E0516F505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:角丸 6">
            <a:extLst>
              <a:ext uri="{FF2B5EF4-FFF2-40B4-BE49-F238E27FC236}">
                <a16:creationId xmlns:a16="http://schemas.microsoft.com/office/drawing/2014/main" id="{C690EE93-6242-4676-A555-4752B532B207}"/>
              </a:ext>
            </a:extLst>
          </p:cNvPr>
          <p:cNvSpPr>
            <a:spLocks/>
          </p:cNvSpPr>
          <p:nvPr userDrawn="1"/>
        </p:nvSpPr>
        <p:spPr>
          <a:xfrm>
            <a:off x="2856000" y="189000"/>
            <a:ext cx="6480000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:角丸 7">
            <a:extLst>
              <a:ext uri="{FF2B5EF4-FFF2-40B4-BE49-F238E27FC236}">
                <a16:creationId xmlns:a16="http://schemas.microsoft.com/office/drawing/2014/main" id="{FCC51D7F-3058-43AB-A11F-52CC7CF9306D}"/>
              </a:ext>
            </a:extLst>
          </p:cNvPr>
          <p:cNvSpPr>
            <a:spLocks/>
          </p:cNvSpPr>
          <p:nvPr userDrawn="1"/>
        </p:nvSpPr>
        <p:spPr>
          <a:xfrm>
            <a:off x="3216000" y="549000"/>
            <a:ext cx="5760000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4D8F58AB-8243-471D-808B-AAEEFD4556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86910" y="2119910"/>
            <a:ext cx="2606843" cy="2606843"/>
          </a:xfrm>
          <a:custGeom>
            <a:avLst/>
            <a:gdLst>
              <a:gd name="connsiteX0" fmla="*/ 0 w 2606843"/>
              <a:gd name="connsiteY0" fmla="*/ 0 h 2606843"/>
              <a:gd name="connsiteX1" fmla="*/ 2606843 w 2606843"/>
              <a:gd name="connsiteY1" fmla="*/ 0 h 2606843"/>
              <a:gd name="connsiteX2" fmla="*/ 2606843 w 2606843"/>
              <a:gd name="connsiteY2" fmla="*/ 2606843 h 2606843"/>
              <a:gd name="connsiteX3" fmla="*/ 0 w 2606843"/>
              <a:gd name="connsiteY3" fmla="*/ 2606843 h 26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6843" h="2606843">
                <a:moveTo>
                  <a:pt x="0" y="0"/>
                </a:moveTo>
                <a:lnTo>
                  <a:pt x="2606843" y="0"/>
                </a:lnTo>
                <a:lnTo>
                  <a:pt x="2606843" y="2606843"/>
                </a:lnTo>
                <a:lnTo>
                  <a:pt x="0" y="26068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画像をここにドラッグ アンド ドロップまたは挿入する</a:t>
            </a:r>
          </a:p>
        </p:txBody>
      </p:sp>
      <p:sp>
        <p:nvSpPr>
          <p:cNvPr id="10" name="テキスト プレースホルダー 3">
            <a:extLst>
              <a:ext uri="{FF2B5EF4-FFF2-40B4-BE49-F238E27FC236}">
                <a16:creationId xmlns:a16="http://schemas.microsoft.com/office/drawing/2014/main" id="{24F42C3A-34E2-413E-B777-4C498DA225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236649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四角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画像 13" descr="壁、地面、建物を含む画像&#10;&#10;自動生成された説明">
            <a:extLst>
              <a:ext uri="{FF2B5EF4-FFF2-40B4-BE49-F238E27FC236}">
                <a16:creationId xmlns:a16="http://schemas.microsoft.com/office/drawing/2014/main" id="{AF0A2361-96A7-43CD-9C15-C5C188925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長方形 14">
            <a:extLst>
              <a:ext uri="{FF2B5EF4-FFF2-40B4-BE49-F238E27FC236}">
                <a16:creationId xmlns:a16="http://schemas.microsoft.com/office/drawing/2014/main" id="{4C13782B-CCEF-4009-9979-6EDA775291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6" name="長方形:角丸 5">
            <a:extLst>
              <a:ext uri="{FF2B5EF4-FFF2-40B4-BE49-F238E27FC236}">
                <a16:creationId xmlns:a16="http://schemas.microsoft.com/office/drawing/2014/main" id="{928D276E-9E03-43ED-BEBB-D5F1E0120D5F}"/>
              </a:ext>
            </a:extLst>
          </p:cNvPr>
          <p:cNvSpPr>
            <a:spLocks/>
          </p:cNvSpPr>
          <p:nvPr userDrawn="1"/>
        </p:nvSpPr>
        <p:spPr>
          <a:xfrm>
            <a:off x="2856000" y="189000"/>
            <a:ext cx="6480000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:角丸 8">
            <a:extLst>
              <a:ext uri="{FF2B5EF4-FFF2-40B4-BE49-F238E27FC236}">
                <a16:creationId xmlns:a16="http://schemas.microsoft.com/office/drawing/2014/main" id="{380A63B7-CC44-4698-B696-98956F7624C7}"/>
              </a:ext>
            </a:extLst>
          </p:cNvPr>
          <p:cNvSpPr>
            <a:spLocks/>
          </p:cNvSpPr>
          <p:nvPr userDrawn="1"/>
        </p:nvSpPr>
        <p:spPr>
          <a:xfrm>
            <a:off x="3216000" y="549000"/>
            <a:ext cx="5760000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図プレースホルダー 12">
            <a:extLst>
              <a:ext uri="{FF2B5EF4-FFF2-40B4-BE49-F238E27FC236}">
                <a16:creationId xmlns:a16="http://schemas.microsoft.com/office/drawing/2014/main" id="{FB6325B9-4D08-4B8D-81F7-E2AFDB3893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76867" y="1109867"/>
            <a:ext cx="4638269" cy="4638269"/>
          </a:xfrm>
          <a:custGeom>
            <a:avLst/>
            <a:gdLst>
              <a:gd name="connsiteX0" fmla="*/ 0 w 4638269"/>
              <a:gd name="connsiteY0" fmla="*/ 0 h 4638269"/>
              <a:gd name="connsiteX1" fmla="*/ 4638269 w 4638269"/>
              <a:gd name="connsiteY1" fmla="*/ 0 h 4638269"/>
              <a:gd name="connsiteX2" fmla="*/ 4638269 w 4638269"/>
              <a:gd name="connsiteY2" fmla="*/ 4638269 h 4638269"/>
              <a:gd name="connsiteX3" fmla="*/ 0 w 4638269"/>
              <a:gd name="connsiteY3" fmla="*/ 4638269 h 4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269" h="4638269">
                <a:moveTo>
                  <a:pt x="0" y="0"/>
                </a:moveTo>
                <a:lnTo>
                  <a:pt x="4638269" y="0"/>
                </a:lnTo>
                <a:lnTo>
                  <a:pt x="4638269" y="4638269"/>
                </a:lnTo>
                <a:lnTo>
                  <a:pt x="0" y="46382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10" name="テキスト プレースホルダー 3">
            <a:extLst>
              <a:ext uri="{FF2B5EF4-FFF2-40B4-BE49-F238E27FC236}">
                <a16:creationId xmlns:a16="http://schemas.microsoft.com/office/drawing/2014/main" id="{AD73AD8D-3423-4274-AF90-7A7A91C8D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205606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縦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画像 11" descr="壁、地面、建物を含む画像&#10;&#10;自動生成された説明">
            <a:extLst>
              <a:ext uri="{FF2B5EF4-FFF2-40B4-BE49-F238E27FC236}">
                <a16:creationId xmlns:a16="http://schemas.microsoft.com/office/drawing/2014/main" id="{86A597F4-541F-4B87-857C-FD039AE2F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長方形 13">
            <a:extLst>
              <a:ext uri="{FF2B5EF4-FFF2-40B4-BE49-F238E27FC236}">
                <a16:creationId xmlns:a16="http://schemas.microsoft.com/office/drawing/2014/main" id="{CF062EC4-73F8-4BAC-8B3E-57DA152C9B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7" name="長方形:角丸 6">
            <a:extLst>
              <a:ext uri="{FF2B5EF4-FFF2-40B4-BE49-F238E27FC236}">
                <a16:creationId xmlns:a16="http://schemas.microsoft.com/office/drawing/2014/main" id="{D898A9D7-7315-4AB2-862F-27FAC50A3D44}"/>
              </a:ext>
            </a:extLst>
          </p:cNvPr>
          <p:cNvSpPr>
            <a:spLocks/>
          </p:cNvSpPr>
          <p:nvPr userDrawn="1"/>
        </p:nvSpPr>
        <p:spPr>
          <a:xfrm>
            <a:off x="3793182" y="189000"/>
            <a:ext cx="4605637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:角丸 7">
            <a:extLst>
              <a:ext uri="{FF2B5EF4-FFF2-40B4-BE49-F238E27FC236}">
                <a16:creationId xmlns:a16="http://schemas.microsoft.com/office/drawing/2014/main" id="{8D068C27-BF34-4196-A705-49573BD883EC}"/>
              </a:ext>
            </a:extLst>
          </p:cNvPr>
          <p:cNvSpPr>
            <a:spLocks/>
          </p:cNvSpPr>
          <p:nvPr userDrawn="1"/>
        </p:nvSpPr>
        <p:spPr>
          <a:xfrm>
            <a:off x="4128921" y="549000"/>
            <a:ext cx="3934158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DE77275C-ECA0-4A94-854E-71332CA2E8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86909" y="1256815"/>
            <a:ext cx="2618182" cy="4344375"/>
          </a:xfrm>
          <a:custGeom>
            <a:avLst/>
            <a:gdLst>
              <a:gd name="connsiteX0" fmla="*/ 0 w 2618182"/>
              <a:gd name="connsiteY0" fmla="*/ 0 h 4344375"/>
              <a:gd name="connsiteX1" fmla="*/ 2618182 w 2618182"/>
              <a:gd name="connsiteY1" fmla="*/ 0 h 4344375"/>
              <a:gd name="connsiteX2" fmla="*/ 2618182 w 2618182"/>
              <a:gd name="connsiteY2" fmla="*/ 4344375 h 4344375"/>
              <a:gd name="connsiteX3" fmla="*/ 0 w 2618182"/>
              <a:gd name="connsiteY3" fmla="*/ 4344375 h 434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182" h="4344375">
                <a:moveTo>
                  <a:pt x="0" y="0"/>
                </a:moveTo>
                <a:lnTo>
                  <a:pt x="2618182" y="0"/>
                </a:lnTo>
                <a:lnTo>
                  <a:pt x="2618182" y="4344375"/>
                </a:lnTo>
                <a:lnTo>
                  <a:pt x="0" y="43443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10" name="テキスト プレースホルダー 3">
            <a:extLst>
              <a:ext uri="{FF2B5EF4-FFF2-40B4-BE49-F238E27FC236}">
                <a16:creationId xmlns:a16="http://schemas.microsoft.com/office/drawing/2014/main" id="{CCA94D92-7C38-4C84-B27E-D990B455B5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241887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ワイド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画像 12" descr="壁、地面、建物を含む画像&#10;&#10;自動生成された説明">
            <a:extLst>
              <a:ext uri="{FF2B5EF4-FFF2-40B4-BE49-F238E27FC236}">
                <a16:creationId xmlns:a16="http://schemas.microsoft.com/office/drawing/2014/main" id="{2F2E8687-063C-4BB2-BF22-08DDC4FC84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長方形 13">
            <a:extLst>
              <a:ext uri="{FF2B5EF4-FFF2-40B4-BE49-F238E27FC236}">
                <a16:creationId xmlns:a16="http://schemas.microsoft.com/office/drawing/2014/main" id="{63B89ECB-FC60-43BD-BA39-C3E5B9F489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長方形:角丸 5">
            <a:extLst>
              <a:ext uri="{FF2B5EF4-FFF2-40B4-BE49-F238E27FC236}">
                <a16:creationId xmlns:a16="http://schemas.microsoft.com/office/drawing/2014/main" id="{C690F18D-F091-4B17-90B5-6B04179FA63F}"/>
              </a:ext>
            </a:extLst>
          </p:cNvPr>
          <p:cNvSpPr>
            <a:spLocks/>
          </p:cNvSpPr>
          <p:nvPr userDrawn="1"/>
        </p:nvSpPr>
        <p:spPr>
          <a:xfrm>
            <a:off x="1352316" y="189000"/>
            <a:ext cx="9487368" cy="6480000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:角丸 8">
            <a:extLst>
              <a:ext uri="{FF2B5EF4-FFF2-40B4-BE49-F238E27FC236}">
                <a16:creationId xmlns:a16="http://schemas.microsoft.com/office/drawing/2014/main" id="{9CA93B6D-737D-4BC9-BA2E-9CEB9BD6B084}"/>
              </a:ext>
            </a:extLst>
          </p:cNvPr>
          <p:cNvSpPr>
            <a:spLocks/>
          </p:cNvSpPr>
          <p:nvPr userDrawn="1"/>
        </p:nvSpPr>
        <p:spPr>
          <a:xfrm>
            <a:off x="1664303" y="549000"/>
            <a:ext cx="8863394" cy="5760000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4E9B958F-6CA9-45F3-85C4-91F9B0C350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09234" y="1829160"/>
            <a:ext cx="6173537" cy="3199680"/>
          </a:xfrm>
          <a:custGeom>
            <a:avLst/>
            <a:gdLst>
              <a:gd name="connsiteX0" fmla="*/ 0 w 6173537"/>
              <a:gd name="connsiteY0" fmla="*/ 0 h 3199680"/>
              <a:gd name="connsiteX1" fmla="*/ 6173537 w 6173537"/>
              <a:gd name="connsiteY1" fmla="*/ 0 h 3199680"/>
              <a:gd name="connsiteX2" fmla="*/ 6173537 w 6173537"/>
              <a:gd name="connsiteY2" fmla="*/ 3199680 h 3199680"/>
              <a:gd name="connsiteX3" fmla="*/ 0 w 6173537"/>
              <a:gd name="connsiteY3" fmla="*/ 3199680 h 31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3537" h="3199680">
                <a:moveTo>
                  <a:pt x="0" y="0"/>
                </a:moveTo>
                <a:lnTo>
                  <a:pt x="6173537" y="0"/>
                </a:lnTo>
                <a:lnTo>
                  <a:pt x="6173537" y="3199680"/>
                </a:lnTo>
                <a:lnTo>
                  <a:pt x="0" y="31996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8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0" name="テキスト プレースホルダー 3">
            <a:extLst>
              <a:ext uri="{FF2B5EF4-FFF2-40B4-BE49-F238E27FC236}">
                <a16:creationId xmlns:a16="http://schemas.microsoft.com/office/drawing/2014/main" id="{9A2C420E-C406-4EEC-9448-FDC161BB5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5400000">
            <a:off x="10384004" y="4907717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44555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抽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建物、屋内、床、ドームを含む画像&#10;&#10;自動生成された説明">
            <a:extLst>
              <a:ext uri="{FF2B5EF4-FFF2-40B4-BE49-F238E27FC236}">
                <a16:creationId xmlns:a16="http://schemas.microsoft.com/office/drawing/2014/main" id="{5F5B5FC3-70A3-483E-8787-8062FD500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4729C17-380A-4800-A187-0E22C674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2450444"/>
            <a:ext cx="6951720" cy="1771325"/>
          </a:xfrm>
        </p:spPr>
        <p:txBody>
          <a:bodyPr rtlCol="0" anchor="b">
            <a:normAutofit/>
          </a:bodyPr>
          <a:lstStyle>
            <a:lvl1pPr algn="l">
              <a:defRPr sz="4000" b="1" spc="-15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059B39-A9FA-4822-B848-FF5C88B958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1325" y="4379993"/>
            <a:ext cx="6951720" cy="931498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4" name="長方形:角を丸くする 13">
            <a:extLst>
              <a:ext uri="{FF2B5EF4-FFF2-40B4-BE49-F238E27FC236}">
                <a16:creationId xmlns:a16="http://schemas.microsoft.com/office/drawing/2014/main" id="{9DD3DE4A-CF49-488A-9305-D7BA357F744E}"/>
              </a:ext>
            </a:extLst>
          </p:cNvPr>
          <p:cNvSpPr>
            <a:spLocks/>
          </p:cNvSpPr>
          <p:nvPr userDrawn="1"/>
        </p:nvSpPr>
        <p:spPr>
          <a:xfrm>
            <a:off x="1299409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長方形:角丸 14">
            <a:extLst>
              <a:ext uri="{FF2B5EF4-FFF2-40B4-BE49-F238E27FC236}">
                <a16:creationId xmlns:a16="http://schemas.microsoft.com/office/drawing/2014/main" id="{9A5AD275-A41F-4D50-BD14-7FA4AF621D9B}"/>
              </a:ext>
            </a:extLst>
          </p:cNvPr>
          <p:cNvSpPr>
            <a:spLocks/>
          </p:cNvSpPr>
          <p:nvPr userDrawn="1"/>
        </p:nvSpPr>
        <p:spPr>
          <a:xfrm>
            <a:off x="1460083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図プレースホルダー 28">
            <a:extLst>
              <a:ext uri="{FF2B5EF4-FFF2-40B4-BE49-F238E27FC236}">
                <a16:creationId xmlns:a16="http://schemas.microsoft.com/office/drawing/2014/main" id="{192E8C7C-A97D-4D9C-949C-3EC62C352D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4442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</p:spTree>
    <p:extLst>
      <p:ext uri="{BB962C8B-B14F-4D97-AF65-F5344CB8AC3E}">
        <p14:creationId xmlns:p14="http://schemas.microsoft.com/office/powerpoint/2010/main" val="100905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四角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画像 30" descr="建物、屋内、床、ドームを含む画像&#10;&#10;自動生成された説明">
            <a:extLst>
              <a:ext uri="{FF2B5EF4-FFF2-40B4-BE49-F238E27FC236}">
                <a16:creationId xmlns:a16="http://schemas.microsoft.com/office/drawing/2014/main" id="{1DF97D38-B291-4B12-87DB-3982EA4E85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8" name="長方形:角丸 7">
            <a:extLst>
              <a:ext uri="{FF2B5EF4-FFF2-40B4-BE49-F238E27FC236}">
                <a16:creationId xmlns:a16="http://schemas.microsoft.com/office/drawing/2014/main" id="{991123A6-0169-4DF2-BD85-BE7CD5E63E89}"/>
              </a:ext>
            </a:extLst>
          </p:cNvPr>
          <p:cNvSpPr>
            <a:spLocks/>
          </p:cNvSpPr>
          <p:nvPr/>
        </p:nvSpPr>
        <p:spPr>
          <a:xfrm>
            <a:off x="1063531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:角丸 9">
            <a:extLst>
              <a:ext uri="{FF2B5EF4-FFF2-40B4-BE49-F238E27FC236}">
                <a16:creationId xmlns:a16="http://schemas.microsoft.com/office/drawing/2014/main" id="{EDBF7068-1FC1-49FD-9B47-125155F82B36}"/>
              </a:ext>
            </a:extLst>
          </p:cNvPr>
          <p:cNvSpPr>
            <a:spLocks/>
          </p:cNvSpPr>
          <p:nvPr/>
        </p:nvSpPr>
        <p:spPr>
          <a:xfrm>
            <a:off x="1224205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:角を丸くする 13">
            <a:extLst>
              <a:ext uri="{FF2B5EF4-FFF2-40B4-BE49-F238E27FC236}">
                <a16:creationId xmlns:a16="http://schemas.microsoft.com/office/drawing/2014/main" id="{0BDFD43A-E31A-4069-A0D4-2630BEE7F14F}"/>
              </a:ext>
            </a:extLst>
          </p:cNvPr>
          <p:cNvSpPr>
            <a:spLocks/>
          </p:cNvSpPr>
          <p:nvPr/>
        </p:nvSpPr>
        <p:spPr>
          <a:xfrm>
            <a:off x="4846840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長方形:角丸 14">
            <a:extLst>
              <a:ext uri="{FF2B5EF4-FFF2-40B4-BE49-F238E27FC236}">
                <a16:creationId xmlns:a16="http://schemas.microsoft.com/office/drawing/2014/main" id="{58463DC7-7F73-4EA7-AD87-A65185340E03}"/>
              </a:ext>
            </a:extLst>
          </p:cNvPr>
          <p:cNvSpPr>
            <a:spLocks/>
          </p:cNvSpPr>
          <p:nvPr/>
        </p:nvSpPr>
        <p:spPr>
          <a:xfrm>
            <a:off x="5007514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長方形:角丸 17">
            <a:extLst>
              <a:ext uri="{FF2B5EF4-FFF2-40B4-BE49-F238E27FC236}">
                <a16:creationId xmlns:a16="http://schemas.microsoft.com/office/drawing/2014/main" id="{B0B146FB-82EB-4DD3-9638-E17738D37792}"/>
              </a:ext>
            </a:extLst>
          </p:cNvPr>
          <p:cNvSpPr>
            <a:spLocks/>
          </p:cNvSpPr>
          <p:nvPr/>
        </p:nvSpPr>
        <p:spPr>
          <a:xfrm>
            <a:off x="8630149" y="2179840"/>
            <a:ext cx="2498321" cy="249832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長方形:角丸 18">
            <a:extLst>
              <a:ext uri="{FF2B5EF4-FFF2-40B4-BE49-F238E27FC236}">
                <a16:creationId xmlns:a16="http://schemas.microsoft.com/office/drawing/2014/main" id="{6E773F50-6827-4938-A8AE-A6BE2DDA4A2A}"/>
              </a:ext>
            </a:extLst>
          </p:cNvPr>
          <p:cNvSpPr>
            <a:spLocks/>
          </p:cNvSpPr>
          <p:nvPr/>
        </p:nvSpPr>
        <p:spPr>
          <a:xfrm>
            <a:off x="8790823" y="2351291"/>
            <a:ext cx="2176973" cy="2155419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図プレースホルダー 27">
            <a:extLst>
              <a:ext uri="{FF2B5EF4-FFF2-40B4-BE49-F238E27FC236}">
                <a16:creationId xmlns:a16="http://schemas.microsoft.com/office/drawing/2014/main" id="{7C6F36B3-9738-4525-A6AD-5C03F38305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8564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29" name="図プレースホルダー 28">
            <a:extLst>
              <a:ext uri="{FF2B5EF4-FFF2-40B4-BE49-F238E27FC236}">
                <a16:creationId xmlns:a16="http://schemas.microsoft.com/office/drawing/2014/main" id="{053FA87B-8C63-4233-8F6B-1412F8D842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01873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30" name="図プレースホルダー 29">
            <a:extLst>
              <a:ext uri="{FF2B5EF4-FFF2-40B4-BE49-F238E27FC236}">
                <a16:creationId xmlns:a16="http://schemas.microsoft.com/office/drawing/2014/main" id="{3D8FD4F2-E5B1-41D8-A8B1-5A167BA49E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85182" y="2534873"/>
            <a:ext cx="1788254" cy="1788254"/>
          </a:xfrm>
          <a:custGeom>
            <a:avLst/>
            <a:gdLst>
              <a:gd name="connsiteX0" fmla="*/ 0 w 1788254"/>
              <a:gd name="connsiteY0" fmla="*/ 0 h 1788254"/>
              <a:gd name="connsiteX1" fmla="*/ 1788254 w 1788254"/>
              <a:gd name="connsiteY1" fmla="*/ 0 h 1788254"/>
              <a:gd name="connsiteX2" fmla="*/ 1788254 w 1788254"/>
              <a:gd name="connsiteY2" fmla="*/ 1788254 h 1788254"/>
              <a:gd name="connsiteX3" fmla="*/ 0 w 1788254"/>
              <a:gd name="connsiteY3" fmla="*/ 1788254 h 178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8254" h="1788254">
                <a:moveTo>
                  <a:pt x="0" y="0"/>
                </a:moveTo>
                <a:lnTo>
                  <a:pt x="1788254" y="0"/>
                </a:lnTo>
                <a:lnTo>
                  <a:pt x="1788254" y="1788254"/>
                </a:lnTo>
                <a:lnTo>
                  <a:pt x="0" y="17882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13" name="テキスト プレースホルダー 3">
            <a:extLst>
              <a:ext uri="{FF2B5EF4-FFF2-40B4-BE49-F238E27FC236}">
                <a16:creationId xmlns:a16="http://schemas.microsoft.com/office/drawing/2014/main" id="{B05ABCA9-53B9-4D04-9C5E-7003B57A3E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0476438" y="3288386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AE1589F6-A1B5-4D9A-B147-43CC66A5E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6711071" y="3288387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7" name="テキスト プレースホルダー 3">
            <a:extLst>
              <a:ext uri="{FF2B5EF4-FFF2-40B4-BE49-F238E27FC236}">
                <a16:creationId xmlns:a16="http://schemas.microsoft.com/office/drawing/2014/main" id="{40F8B5D6-D4B3-469E-AC17-6DC60C8D21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2909819" y="3288388"/>
            <a:ext cx="2013340" cy="789229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309229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四角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画像 42" descr="建物、屋内、床、ドームを含む画像&#10;&#10;自動生成された説明">
            <a:extLst>
              <a:ext uri="{FF2B5EF4-FFF2-40B4-BE49-F238E27FC236}">
                <a16:creationId xmlns:a16="http://schemas.microsoft.com/office/drawing/2014/main" id="{AFD500A0-81EB-4D16-88A5-5A25C456C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長方形:角丸 15">
            <a:extLst>
              <a:ext uri="{FF2B5EF4-FFF2-40B4-BE49-F238E27FC236}">
                <a16:creationId xmlns:a16="http://schemas.microsoft.com/office/drawing/2014/main" id="{1C0BB03A-1236-4134-8BF0-806CE2397580}"/>
              </a:ext>
            </a:extLst>
          </p:cNvPr>
          <p:cNvSpPr>
            <a:spLocks/>
          </p:cNvSpPr>
          <p:nvPr/>
        </p:nvSpPr>
        <p:spPr>
          <a:xfrm>
            <a:off x="1349021" y="1417214"/>
            <a:ext cx="4023571" cy="402357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長方形:角丸 16">
            <a:extLst>
              <a:ext uri="{FF2B5EF4-FFF2-40B4-BE49-F238E27FC236}">
                <a16:creationId xmlns:a16="http://schemas.microsoft.com/office/drawing/2014/main" id="{094E8F6A-83EC-4378-9EC7-E26D3194E47F}"/>
              </a:ext>
            </a:extLst>
          </p:cNvPr>
          <p:cNvSpPr>
            <a:spLocks/>
          </p:cNvSpPr>
          <p:nvPr/>
        </p:nvSpPr>
        <p:spPr>
          <a:xfrm>
            <a:off x="1607788" y="1693338"/>
            <a:ext cx="3506036" cy="347132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長方形:角丸 21">
            <a:extLst>
              <a:ext uri="{FF2B5EF4-FFF2-40B4-BE49-F238E27FC236}">
                <a16:creationId xmlns:a16="http://schemas.microsoft.com/office/drawing/2014/main" id="{B3717C26-56F4-40F2-8A4F-2D16E8E8D19C}"/>
              </a:ext>
            </a:extLst>
          </p:cNvPr>
          <p:cNvSpPr>
            <a:spLocks/>
          </p:cNvSpPr>
          <p:nvPr/>
        </p:nvSpPr>
        <p:spPr>
          <a:xfrm>
            <a:off x="6855638" y="1417214"/>
            <a:ext cx="4023571" cy="4023571"/>
          </a:xfrm>
          <a:prstGeom prst="roundRect">
            <a:avLst>
              <a:gd name="adj" fmla="val 305"/>
            </a:avLst>
          </a:prstGeom>
          <a:solidFill>
            <a:schemeClr val="tx1">
              <a:lumMod val="85000"/>
              <a:lumOff val="15000"/>
            </a:schemeClr>
          </a:solidFill>
          <a:ln w="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0" h="10795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長方形:角丸 22">
            <a:extLst>
              <a:ext uri="{FF2B5EF4-FFF2-40B4-BE49-F238E27FC236}">
                <a16:creationId xmlns:a16="http://schemas.microsoft.com/office/drawing/2014/main" id="{BE8FED96-3186-4B5B-8697-59AA07CC6417}"/>
              </a:ext>
            </a:extLst>
          </p:cNvPr>
          <p:cNvSpPr>
            <a:spLocks/>
          </p:cNvSpPr>
          <p:nvPr/>
        </p:nvSpPr>
        <p:spPr>
          <a:xfrm>
            <a:off x="7114405" y="1693338"/>
            <a:ext cx="3506036" cy="3471323"/>
          </a:xfrm>
          <a:prstGeom prst="roundRect">
            <a:avLst>
              <a:gd name="adj" fmla="val 447"/>
            </a:avLst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88900" dist="76200" dir="189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図プレースホルダー 36">
            <a:extLst>
              <a:ext uri="{FF2B5EF4-FFF2-40B4-BE49-F238E27FC236}">
                <a16:creationId xmlns:a16="http://schemas.microsoft.com/office/drawing/2014/main" id="{E22AE660-325D-4F8F-9C04-33A68FFF0B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0806" y="1988999"/>
            <a:ext cx="2880001" cy="2880001"/>
          </a:xfrm>
          <a:custGeom>
            <a:avLst/>
            <a:gdLst>
              <a:gd name="connsiteX0" fmla="*/ 0 w 2380166"/>
              <a:gd name="connsiteY0" fmla="*/ 0 h 2380166"/>
              <a:gd name="connsiteX1" fmla="*/ 2380166 w 2380166"/>
              <a:gd name="connsiteY1" fmla="*/ 0 h 2380166"/>
              <a:gd name="connsiteX2" fmla="*/ 2380166 w 2380166"/>
              <a:gd name="connsiteY2" fmla="*/ 2380166 h 2380166"/>
              <a:gd name="connsiteX3" fmla="*/ 0 w 2380166"/>
              <a:gd name="connsiteY3" fmla="*/ 2380166 h 238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166" h="2380166">
                <a:moveTo>
                  <a:pt x="0" y="0"/>
                </a:moveTo>
                <a:lnTo>
                  <a:pt x="2380166" y="0"/>
                </a:lnTo>
                <a:lnTo>
                  <a:pt x="2380166" y="2380166"/>
                </a:lnTo>
                <a:lnTo>
                  <a:pt x="0" y="23801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38" name="図プレースホルダー 37">
            <a:extLst>
              <a:ext uri="{FF2B5EF4-FFF2-40B4-BE49-F238E27FC236}">
                <a16:creationId xmlns:a16="http://schemas.microsoft.com/office/drawing/2014/main" id="{13B255F2-3389-410F-B747-EB6CDDF1FB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27423" y="1988999"/>
            <a:ext cx="2880001" cy="2880001"/>
          </a:xfrm>
          <a:custGeom>
            <a:avLst/>
            <a:gdLst>
              <a:gd name="connsiteX0" fmla="*/ 0 w 2380166"/>
              <a:gd name="connsiteY0" fmla="*/ 0 h 2380166"/>
              <a:gd name="connsiteX1" fmla="*/ 2380166 w 2380166"/>
              <a:gd name="connsiteY1" fmla="*/ 0 h 2380166"/>
              <a:gd name="connsiteX2" fmla="*/ 2380166 w 2380166"/>
              <a:gd name="connsiteY2" fmla="*/ 2380166 h 2380166"/>
              <a:gd name="connsiteX3" fmla="*/ 0 w 2380166"/>
              <a:gd name="connsiteY3" fmla="*/ 2380166 h 238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166" h="2380166">
                <a:moveTo>
                  <a:pt x="0" y="0"/>
                </a:moveTo>
                <a:lnTo>
                  <a:pt x="2380166" y="0"/>
                </a:lnTo>
                <a:lnTo>
                  <a:pt x="2380166" y="2380166"/>
                </a:lnTo>
                <a:lnTo>
                  <a:pt x="0" y="238016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画像をここにドラッグ アンド ドロップまたは挿入する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3926C53-330F-4C96-8B93-D4D0E4D90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0188A16E-C8A4-4FD9-B99B-2C306EFCE3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0434954" y="4061104"/>
            <a:ext cx="1843474" cy="954967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6BBBA701-2B46-4ED9-8615-AD503E951C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4928339" y="4061103"/>
            <a:ext cx="1843471" cy="954967"/>
          </a:xfrm>
        </p:spPr>
        <p:txBody>
          <a:bodyPr rtlCol="0" anchor="t">
            <a:noAutofit/>
          </a:bodyPr>
          <a:lstStyle>
            <a:lvl1pPr marL="0" indent="0" algn="r">
              <a:buNone/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ja-JP" altLang="en-US" noProof="0"/>
              <a:t>ここに画像のキャプション</a:t>
            </a:r>
            <a:r>
              <a:rPr lang="en-US" altLang="ja-JP" noProof="0"/>
              <a:t>/</a:t>
            </a:r>
            <a:r>
              <a:rPr lang="ja-JP" altLang="en-US" noProof="0"/>
              <a:t>クレジット</a:t>
            </a:r>
          </a:p>
        </p:txBody>
      </p:sp>
    </p:spTree>
    <p:extLst>
      <p:ext uri="{BB962C8B-B14F-4D97-AF65-F5344CB8AC3E}">
        <p14:creationId xmlns:p14="http://schemas.microsoft.com/office/powerpoint/2010/main" val="743544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CF9F674-AC01-4CD3-9D13-31DC82A8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149225"/>
            <a:ext cx="11925300" cy="358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66A0C7-ED39-40C2-88F9-29507A3F6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4B6488-11B5-4FCE-9C39-03E5F4872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79BA3F7-5DCA-4432-B13D-0F395635ECA5}" type="datetime1">
              <a:rPr lang="ja-JP" altLang="en-US" noProof="0" smtClean="0"/>
              <a:t>2024/6/27</a:t>
            </a:fld>
            <a:endParaRPr lang="ja-JP" altLang="en-US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2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5" r:id="rId2"/>
    <p:sldLayoutId id="2147483660" r:id="rId3"/>
    <p:sldLayoutId id="2147483661" r:id="rId4"/>
    <p:sldLayoutId id="2147483662" r:id="rId5"/>
    <p:sldLayoutId id="2147483663" r:id="rId6"/>
    <p:sldLayoutId id="2147483672" r:id="rId7"/>
    <p:sldLayoutId id="2147483664" r:id="rId8"/>
    <p:sldLayoutId id="2147483665" r:id="rId9"/>
    <p:sldLayoutId id="2147483666" r:id="rId10"/>
    <p:sldLayoutId id="2147483667" r:id="rId11"/>
    <p:sldLayoutId id="2147483676" r:id="rId12"/>
    <p:sldLayoutId id="2147483668" r:id="rId13"/>
    <p:sldLayoutId id="2147483670" r:id="rId14"/>
    <p:sldLayoutId id="2147483669" r:id="rId15"/>
    <p:sldLayoutId id="2147483673" r:id="rId16"/>
    <p:sldLayoutId id="214748367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D8B7C9A-C85F-4599-9895-9366E86A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プレースホルダー タイトル </a:t>
            </a:r>
            <a:r>
              <a:rPr lang="en-US" altLang="ja-JP"/>
              <a:t>03</a:t>
            </a:r>
            <a:endParaRPr lang="en-US" altLang="ja-JP" dirty="0"/>
          </a:p>
        </p:txBody>
      </p:sp>
      <p:pic>
        <p:nvPicPr>
          <p:cNvPr id="3" name="図プレースホルダー 9">
            <a:extLst>
              <a:ext uri="{FF2B5EF4-FFF2-40B4-BE49-F238E27FC236}">
                <a16:creationId xmlns:a16="http://schemas.microsoft.com/office/drawing/2014/main" id="{2181CAD9-1EC3-627C-8023-8C24DC2AB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4" t="5" r="21433" b="27409"/>
          <a:stretch/>
        </p:blipFill>
        <p:spPr>
          <a:xfrm>
            <a:off x="7456350" y="65754"/>
            <a:ext cx="4664186" cy="672649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innerShdw blurRad="25400" dist="25400" dir="18900000">
              <a:prstClr val="black">
                <a:alpha val="20000"/>
              </a:prstClr>
            </a:innerShdw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A9DDD6-654E-0C0E-2312-93BAA6AF9581}"/>
              </a:ext>
            </a:extLst>
          </p:cNvPr>
          <p:cNvSpPr txBox="1"/>
          <p:nvPr/>
        </p:nvSpPr>
        <p:spPr>
          <a:xfrm>
            <a:off x="521638" y="140357"/>
            <a:ext cx="60833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Algerian" panose="04020705040A02060702" pitchFamily="82" charset="0"/>
              </a:rPr>
              <a:t>2024.7.1</a:t>
            </a:r>
          </a:p>
          <a:p>
            <a:pPr algn="ctr"/>
            <a:r>
              <a:rPr kumimoji="1" lang="ja-JP" altLang="en-US" sz="3600" b="1" dirty="0">
                <a:solidFill>
                  <a:srgbClr val="C00000"/>
                </a:solidFill>
              </a:rPr>
              <a:t>ナース★アクション</a:t>
            </a:r>
            <a:r>
              <a:rPr kumimoji="1" lang="en-US" altLang="ja-JP" sz="3600" dirty="0">
                <a:latin typeface="Algerian" panose="04020705040A02060702" pitchFamily="82" charset="0"/>
              </a:rPr>
              <a:t>2024</a:t>
            </a:r>
          </a:p>
          <a:p>
            <a:pPr algn="ctr"/>
            <a:r>
              <a:rPr kumimoji="1" lang="ja-JP" altLang="en-US" sz="3600" dirty="0"/>
              <a:t>全国学習実践交流集会</a:t>
            </a:r>
            <a:endParaRPr kumimoji="1" lang="en-US" altLang="ja-JP" sz="3600" dirty="0"/>
          </a:p>
          <a:p>
            <a:pPr algn="ctr"/>
            <a:endParaRPr kumimoji="1" lang="en-US" altLang="ja-JP" sz="3600" dirty="0"/>
          </a:p>
          <a:p>
            <a:pPr algn="ctr"/>
            <a:r>
              <a:rPr kumimoji="1" lang="ja-JP" altLang="en-US" sz="4000" b="1" dirty="0"/>
              <a:t>北海道の取り組みの紹介</a:t>
            </a:r>
            <a:endParaRPr kumimoji="1" lang="en-US" altLang="ja-JP" sz="4000" b="1" dirty="0"/>
          </a:p>
          <a:p>
            <a:pPr algn="ctr"/>
            <a:endParaRPr kumimoji="1" lang="en-US" altLang="ja-JP" sz="1600" b="1" dirty="0"/>
          </a:p>
          <a:p>
            <a:pPr algn="ctr"/>
            <a:r>
              <a:rPr kumimoji="1" lang="ja-JP" altLang="en-US" sz="1600" b="1" dirty="0"/>
              <a:t>北海道勤医協　統括看護部長　須田倫子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24CE14-AC53-E6DA-F050-AF84900BA86E}"/>
              </a:ext>
            </a:extLst>
          </p:cNvPr>
          <p:cNvSpPr txBox="1"/>
          <p:nvPr/>
        </p:nvSpPr>
        <p:spPr>
          <a:xfrm>
            <a:off x="521638" y="3649366"/>
            <a:ext cx="6615591" cy="28623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写真は、</a:t>
            </a:r>
            <a:r>
              <a:rPr kumimoji="1" lang="en-US" altLang="ja-JP" b="1" dirty="0"/>
              <a:t>2016</a:t>
            </a:r>
            <a:r>
              <a:rPr kumimoji="1" lang="ja-JP" altLang="en-US" b="1" dirty="0"/>
              <a:t>年</a:t>
            </a:r>
            <a:r>
              <a:rPr kumimoji="1" lang="en-US" altLang="ja-JP" b="1" dirty="0"/>
              <a:t>2</a:t>
            </a:r>
            <a:r>
              <a:rPr kumimoji="1" lang="ja-JP" altLang="en-US" b="1" dirty="0"/>
              <a:t>月</a:t>
            </a:r>
            <a:r>
              <a:rPr kumimoji="1" lang="en-US" altLang="ja-JP" b="1" dirty="0"/>
              <a:t>18</a:t>
            </a:r>
            <a:r>
              <a:rPr kumimoji="1" lang="ja-JP" altLang="en-US" b="1" dirty="0"/>
              <a:t>日　</a:t>
            </a:r>
            <a:endParaRPr kumimoji="1" lang="en-US" altLang="ja-JP" b="1" dirty="0"/>
          </a:p>
          <a:p>
            <a:r>
              <a:rPr kumimoji="1" lang="ja-JP" altLang="en-US" dirty="0"/>
              <a:t>「勤医協中央病院看護主任研修会</a:t>
            </a:r>
            <a:r>
              <a:rPr kumimoji="1" lang="en-US" altLang="ja-JP" dirty="0"/>
              <a:t>in</a:t>
            </a:r>
            <a:r>
              <a:rPr kumimoji="1" lang="ja-JP" altLang="en-US" dirty="0"/>
              <a:t>道議会議事堂」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テーマ：地域医療構想の中で地域の状況や問題点を学ぼう！</a:t>
            </a:r>
            <a:endParaRPr kumimoji="1" lang="en-US" altLang="ja-JP" dirty="0"/>
          </a:p>
          <a:p>
            <a:r>
              <a:rPr kumimoji="1" lang="ja-JP" altLang="en-US" dirty="0"/>
              <a:t>懇　談：医療保健福祉部看護政策グループ</a:t>
            </a:r>
            <a:endParaRPr kumimoji="1" lang="en-US" altLang="ja-JP" dirty="0"/>
          </a:p>
          <a:p>
            <a:r>
              <a:rPr kumimoji="1" lang="ja-JP" altLang="en-US" dirty="0"/>
              <a:t>　　　　</a:t>
            </a:r>
            <a:r>
              <a:rPr kumimoji="1" lang="ja-JP" altLang="en-US" b="1" dirty="0"/>
              <a:t>「北海道の医師確保対策について」</a:t>
            </a:r>
            <a:endParaRPr kumimoji="1" lang="en-US" altLang="ja-JP" b="1" dirty="0"/>
          </a:p>
          <a:p>
            <a:r>
              <a:rPr kumimoji="1" lang="ja-JP" altLang="en-US" b="1" dirty="0"/>
              <a:t>　　　　</a:t>
            </a:r>
            <a:r>
              <a:rPr kumimoji="1" lang="ja-JP" altLang="en-US" b="1" dirty="0">
                <a:latin typeface="+mj-lt"/>
              </a:rPr>
              <a:t>「看護師需給見通しについて」</a:t>
            </a:r>
            <a:endParaRPr kumimoji="1" lang="en-US" altLang="ja-JP" b="1" dirty="0">
              <a:latin typeface="+mj-lt"/>
            </a:endParaRPr>
          </a:p>
          <a:p>
            <a:r>
              <a:rPr kumimoji="1" lang="ja-JP" altLang="en-US" dirty="0"/>
              <a:t>学　習：北海道道議会議員　宮川じゅん議員</a:t>
            </a:r>
            <a:endParaRPr kumimoji="1" lang="en-US" altLang="ja-JP" dirty="0"/>
          </a:p>
          <a:p>
            <a:r>
              <a:rPr kumimoji="1" lang="ja-JP" altLang="en-US" dirty="0"/>
              <a:t>　　　　</a:t>
            </a:r>
            <a:r>
              <a:rPr kumimoji="1" lang="ja-JP" altLang="en-US" b="1" dirty="0"/>
              <a:t>「地域医療の実情と北海道医療構想について」</a:t>
            </a:r>
            <a:endParaRPr kumimoji="1" lang="en-US" altLang="ja-JP" b="1" dirty="0"/>
          </a:p>
          <a:p>
            <a:r>
              <a:rPr kumimoji="1" lang="ja-JP" altLang="en-US" dirty="0"/>
              <a:t>見　学：本会議場見学</a:t>
            </a: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2CB31D19-1854-4EF8-D014-DBCB72C6D53A}"/>
              </a:ext>
            </a:extLst>
          </p:cNvPr>
          <p:cNvSpPr txBox="1">
            <a:spLocks/>
          </p:cNvSpPr>
          <p:nvPr/>
        </p:nvSpPr>
        <p:spPr>
          <a:xfrm>
            <a:off x="8811799" y="6250658"/>
            <a:ext cx="2283742" cy="350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b="1" noProof="1"/>
              <a:t>道議会議事堂</a:t>
            </a:r>
            <a:r>
              <a:rPr lang="en-US" altLang="ja-JP" sz="2400" b="1" noProof="1"/>
              <a:t> </a:t>
            </a:r>
            <a:endParaRPr lang="ja-JP" altLang="en-US" sz="2400" b="1" noProof="1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78585D3-F88C-47C6-D2D5-FC22B6CD4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77" y="140357"/>
            <a:ext cx="1617252" cy="715144"/>
          </a:xfrm>
          <a:prstGeom prst="rect">
            <a:avLst/>
          </a:prstGeom>
        </p:spPr>
      </p:pic>
      <p:sp>
        <p:nvSpPr>
          <p:cNvPr id="8" name="星: 32 pt 7">
            <a:extLst>
              <a:ext uri="{FF2B5EF4-FFF2-40B4-BE49-F238E27FC236}">
                <a16:creationId xmlns:a16="http://schemas.microsoft.com/office/drawing/2014/main" id="{36736AB2-CA76-1185-28AB-E71DED3DFB04}"/>
              </a:ext>
            </a:extLst>
          </p:cNvPr>
          <p:cNvSpPr/>
          <p:nvPr/>
        </p:nvSpPr>
        <p:spPr>
          <a:xfrm>
            <a:off x="5698988" y="2810426"/>
            <a:ext cx="2450237" cy="1677880"/>
          </a:xfrm>
          <a:prstGeom prst="star32">
            <a:avLst>
              <a:gd name="adj" fmla="val 42262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見て・学ぶ研修会</a:t>
            </a:r>
          </a:p>
        </p:txBody>
      </p:sp>
    </p:spTree>
    <p:extLst>
      <p:ext uri="{BB962C8B-B14F-4D97-AF65-F5344CB8AC3E}">
        <p14:creationId xmlns:p14="http://schemas.microsoft.com/office/powerpoint/2010/main" val="289152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2EF4A08-DA24-2A16-5597-FE6C24770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21945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80D1D2-7DBE-0C7E-653E-D46894DD5E4D}"/>
              </a:ext>
            </a:extLst>
          </p:cNvPr>
          <p:cNvSpPr txBox="1"/>
          <p:nvPr/>
        </p:nvSpPr>
        <p:spPr>
          <a:xfrm>
            <a:off x="5899106" y="3242803"/>
            <a:ext cx="57871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〇自由民主党</a:t>
            </a:r>
            <a:endParaRPr kumimoji="1" lang="en-US" altLang="ja-JP" sz="2800" dirty="0"/>
          </a:p>
          <a:p>
            <a:r>
              <a:rPr kumimoji="1" lang="ja-JP" altLang="en-US" sz="2800" dirty="0"/>
              <a:t>　・道民会議北海道議会議員会</a:t>
            </a:r>
            <a:r>
              <a:rPr kumimoji="1" lang="ja-JP" altLang="en-US" sz="2000" dirty="0"/>
              <a:t>👿</a:t>
            </a:r>
            <a:endParaRPr kumimoji="1" lang="en-US" altLang="ja-JP" sz="2000" dirty="0"/>
          </a:p>
          <a:p>
            <a:r>
              <a:rPr kumimoji="1" lang="ja-JP" altLang="en-US" sz="2800" dirty="0"/>
              <a:t>〇立憲民主党・道民連合</a:t>
            </a:r>
            <a:r>
              <a:rPr kumimoji="1" lang="ja-JP" altLang="en-US" sz="2800" dirty="0">
                <a:solidFill>
                  <a:srgbClr val="C00000"/>
                </a:solidFill>
              </a:rPr>
              <a:t>❤</a:t>
            </a:r>
            <a:endParaRPr kumimoji="1" lang="en-US" altLang="ja-JP" sz="2800" dirty="0">
              <a:solidFill>
                <a:srgbClr val="C00000"/>
              </a:solidFill>
            </a:endParaRPr>
          </a:p>
          <a:p>
            <a:r>
              <a:rPr kumimoji="1" lang="ja-JP" altLang="en-US" sz="2800" dirty="0"/>
              <a:t>〇北海道結志会</a:t>
            </a:r>
            <a:r>
              <a:rPr kumimoji="1" lang="ja-JP" altLang="en-US" sz="2800" dirty="0">
                <a:solidFill>
                  <a:srgbClr val="C00000"/>
                </a:solidFill>
              </a:rPr>
              <a:t>❤</a:t>
            </a:r>
            <a:endParaRPr kumimoji="1" lang="en-US" altLang="ja-JP" sz="2800" dirty="0">
              <a:solidFill>
                <a:srgbClr val="C00000"/>
              </a:solidFill>
            </a:endParaRPr>
          </a:p>
          <a:p>
            <a:r>
              <a:rPr kumimoji="1" lang="ja-JP" altLang="en-US" sz="2800" dirty="0"/>
              <a:t>〇公明党北海道議員団</a:t>
            </a:r>
            <a:r>
              <a:rPr kumimoji="1" lang="ja-JP" altLang="en-US" dirty="0"/>
              <a:t>👿</a:t>
            </a:r>
            <a:endParaRPr kumimoji="1" lang="en-US" altLang="ja-JP" dirty="0"/>
          </a:p>
          <a:p>
            <a:r>
              <a:rPr kumimoji="1" lang="ja-JP" altLang="en-US" sz="2800" dirty="0"/>
              <a:t>〇日本共産党北海道議員団</a:t>
            </a:r>
            <a:r>
              <a:rPr kumimoji="1" lang="ja-JP" altLang="en-US" sz="2800" dirty="0">
                <a:solidFill>
                  <a:srgbClr val="C00000"/>
                </a:solidFill>
              </a:rPr>
              <a:t>❤</a:t>
            </a:r>
            <a:endParaRPr kumimoji="1" lang="en-US" altLang="ja-JP" sz="2800" dirty="0">
              <a:solidFill>
                <a:srgbClr val="C00000"/>
              </a:solidFill>
            </a:endParaRPr>
          </a:p>
          <a:p>
            <a:r>
              <a:rPr kumimoji="1" lang="ja-JP" altLang="en-US" sz="2800" dirty="0"/>
              <a:t>〇維新・大地</a:t>
            </a:r>
            <a:r>
              <a:rPr kumimoji="1" lang="ja-JP" altLang="en-US" dirty="0"/>
              <a:t>👿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16CC2F-1224-0E94-E642-2B14D2F099E2}"/>
              </a:ext>
            </a:extLst>
          </p:cNvPr>
          <p:cNvSpPr txBox="1"/>
          <p:nvPr/>
        </p:nvSpPr>
        <p:spPr>
          <a:xfrm>
            <a:off x="5744150" y="1742324"/>
            <a:ext cx="6097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002060"/>
                </a:solidFill>
              </a:rPr>
              <a:t>全ての看護職員の処遇改善を国に求めてください 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5A98C64-EAFA-F766-3D51-4661E1D9C5E3}"/>
              </a:ext>
            </a:extLst>
          </p:cNvPr>
          <p:cNvSpPr/>
          <p:nvPr/>
        </p:nvSpPr>
        <p:spPr>
          <a:xfrm>
            <a:off x="5744150" y="312983"/>
            <a:ext cx="6044859" cy="112919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/>
              <a:t>北海道議会</a:t>
            </a:r>
            <a:r>
              <a:rPr kumimoji="1" lang="en-US" altLang="ja-JP" sz="3200" b="1" dirty="0"/>
              <a:t>6</a:t>
            </a:r>
            <a:r>
              <a:rPr kumimoji="1" lang="ja-JP" altLang="en-US" sz="3200" b="1" dirty="0"/>
              <a:t>会派に申し入れ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187938F-7903-9C52-DA63-75731DDC8154}"/>
              </a:ext>
            </a:extLst>
          </p:cNvPr>
          <p:cNvCxnSpPr/>
          <p:nvPr/>
        </p:nvCxnSpPr>
        <p:spPr>
          <a:xfrm>
            <a:off x="454132" y="5578454"/>
            <a:ext cx="456586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F26E8D4-B84F-B2FF-0D9F-859BDDA46C24}"/>
              </a:ext>
            </a:extLst>
          </p:cNvPr>
          <p:cNvCxnSpPr/>
          <p:nvPr/>
        </p:nvCxnSpPr>
        <p:spPr>
          <a:xfrm>
            <a:off x="454132" y="5749264"/>
            <a:ext cx="456586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86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6C89C36-332E-0DCD-43FB-4EF80E9F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9601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58F8AE-4BC0-2999-F3A6-773B57720CF3}"/>
              </a:ext>
            </a:extLst>
          </p:cNvPr>
          <p:cNvSpPr txBox="1"/>
          <p:nvPr/>
        </p:nvSpPr>
        <p:spPr>
          <a:xfrm>
            <a:off x="5645959" y="330834"/>
            <a:ext cx="6097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002060"/>
                </a:solidFill>
              </a:rPr>
              <a:t>看護学生が経済的不安なく</a:t>
            </a:r>
            <a:endParaRPr lang="en-US" altLang="ja-JP" sz="3600" b="1" dirty="0">
              <a:solidFill>
                <a:srgbClr val="002060"/>
              </a:solidFill>
            </a:endParaRPr>
          </a:p>
          <a:p>
            <a:r>
              <a:rPr lang="ja-JP" altLang="en-US" sz="3600" b="1" dirty="0">
                <a:solidFill>
                  <a:srgbClr val="002060"/>
                </a:solidFill>
              </a:rPr>
              <a:t>学び続けられる環境の整備を要請します。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3D575C-170E-D042-5536-53FE5F27441E}"/>
              </a:ext>
            </a:extLst>
          </p:cNvPr>
          <p:cNvSpPr txBox="1"/>
          <p:nvPr/>
        </p:nvSpPr>
        <p:spPr>
          <a:xfrm>
            <a:off x="5736480" y="2485865"/>
            <a:ext cx="60970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１．国際条約である「高等教育無償化」を</a:t>
            </a:r>
            <a:endParaRPr lang="en-US" altLang="ja-JP" sz="2400" dirty="0"/>
          </a:p>
          <a:p>
            <a:r>
              <a:rPr lang="ja-JP" altLang="en-US" sz="2400" dirty="0"/>
              <a:t>　　誠実に履行するよう、国に意見書を上　</a:t>
            </a:r>
            <a:endParaRPr lang="en-US" altLang="ja-JP" sz="2400" dirty="0"/>
          </a:p>
          <a:p>
            <a:r>
              <a:rPr lang="ja-JP" altLang="en-US" sz="2400" dirty="0"/>
              <a:t>　　げて下さい </a:t>
            </a:r>
            <a:endParaRPr lang="en-US" altLang="ja-JP" sz="2400" dirty="0"/>
          </a:p>
          <a:p>
            <a:r>
              <a:rPr lang="ja-JP" altLang="en-US" sz="2400" dirty="0"/>
              <a:t>２．北海道看護職員養成確保修学資金貸付</a:t>
            </a:r>
            <a:endParaRPr lang="en-US" altLang="ja-JP" sz="2400" dirty="0"/>
          </a:p>
          <a:p>
            <a:r>
              <a:rPr lang="ja-JP" altLang="en-US" sz="2400" dirty="0"/>
              <a:t>　　金制度の内容を拡充し、病床数・勤務</a:t>
            </a:r>
            <a:endParaRPr lang="en-US" altLang="ja-JP" sz="2400" dirty="0"/>
          </a:p>
          <a:p>
            <a:r>
              <a:rPr lang="ja-JP" altLang="en-US" sz="2400" dirty="0"/>
              <a:t>　　地の制限を撤廃、返還免除年限を短縮　</a:t>
            </a:r>
            <a:endParaRPr lang="en-US" altLang="ja-JP" sz="2400" dirty="0"/>
          </a:p>
          <a:p>
            <a:r>
              <a:rPr lang="ja-JP" altLang="en-US" sz="2400" dirty="0"/>
              <a:t>　　して道内で看護職として就業すれば免　</a:t>
            </a:r>
            <a:endParaRPr lang="en-US" altLang="ja-JP" sz="2400" dirty="0"/>
          </a:p>
          <a:p>
            <a:r>
              <a:rPr lang="ja-JP" altLang="en-US" sz="2400" dirty="0"/>
              <a:t>　　除される制度としてください </a:t>
            </a:r>
            <a:endParaRPr lang="en-US" altLang="ja-JP" sz="2400" dirty="0"/>
          </a:p>
          <a:p>
            <a:r>
              <a:rPr lang="ja-JP" altLang="en-US" sz="2400" dirty="0"/>
              <a:t>３．看護職養成校への北海道の補助金をさ　</a:t>
            </a:r>
            <a:endParaRPr lang="en-US" altLang="ja-JP" sz="2400" dirty="0"/>
          </a:p>
          <a:p>
            <a:r>
              <a:rPr lang="ja-JP" altLang="en-US" sz="2400" dirty="0"/>
              <a:t>　　らに増額してください 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63558B8-FA8D-5279-06A4-7F1A02566679}"/>
              </a:ext>
            </a:extLst>
          </p:cNvPr>
          <p:cNvCxnSpPr/>
          <p:nvPr/>
        </p:nvCxnSpPr>
        <p:spPr>
          <a:xfrm>
            <a:off x="498520" y="5170081"/>
            <a:ext cx="456586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9F05AAD-D02A-8660-4554-E70F8CC70258}"/>
              </a:ext>
            </a:extLst>
          </p:cNvPr>
          <p:cNvCxnSpPr/>
          <p:nvPr/>
        </p:nvCxnSpPr>
        <p:spPr>
          <a:xfrm>
            <a:off x="498520" y="5347635"/>
            <a:ext cx="456586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B79C0FF-C09C-2E2E-A891-7CFA0D414644}"/>
              </a:ext>
            </a:extLst>
          </p:cNvPr>
          <p:cNvCxnSpPr/>
          <p:nvPr/>
        </p:nvCxnSpPr>
        <p:spPr>
          <a:xfrm>
            <a:off x="498520" y="5542943"/>
            <a:ext cx="456586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86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47EBDF4-E828-AE38-8E11-7B46A50A9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60" t="11262" r="39490" b="23495"/>
          <a:stretch/>
        </p:blipFill>
        <p:spPr>
          <a:xfrm>
            <a:off x="7361464" y="0"/>
            <a:ext cx="4830536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2D653E-B85B-F2D0-3CDD-F5F3592F1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08359" cy="6858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5F80ED5-593C-6434-3242-975EF77352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36" t="11731" r="41238" b="14045"/>
          <a:stretch/>
        </p:blipFill>
        <p:spPr>
          <a:xfrm rot="577196">
            <a:off x="5231576" y="252764"/>
            <a:ext cx="3453414" cy="509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52B4186-C514-6B1D-1CD0-97A432EE7E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26" t="12945" r="39620" b="13657"/>
          <a:stretch/>
        </p:blipFill>
        <p:spPr>
          <a:xfrm rot="1176920">
            <a:off x="3666477" y="1402671"/>
            <a:ext cx="3908050" cy="5033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8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1510E92-3955-2624-B0EF-9370796DC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13463" r="35267" b="8997"/>
          <a:stretch/>
        </p:blipFill>
        <p:spPr>
          <a:xfrm>
            <a:off x="0" y="0"/>
            <a:ext cx="502615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485182-FD63-1B30-A4C5-321072633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388" y="0"/>
            <a:ext cx="5113612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A34B6D6-6B13-2F25-40C7-0C5AFCB3D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230" y="1979720"/>
            <a:ext cx="2814845" cy="176402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2DEE58B-BA4F-3F72-F0EF-6931E9DF6E10}"/>
              </a:ext>
            </a:extLst>
          </p:cNvPr>
          <p:cNvCxnSpPr>
            <a:cxnSpLocks/>
          </p:cNvCxnSpPr>
          <p:nvPr/>
        </p:nvCxnSpPr>
        <p:spPr>
          <a:xfrm>
            <a:off x="7549763" y="2790438"/>
            <a:ext cx="438891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D2E60AD-E662-36F7-AB66-6294F71FF5B4}"/>
              </a:ext>
            </a:extLst>
          </p:cNvPr>
          <p:cNvCxnSpPr>
            <a:cxnSpLocks/>
          </p:cNvCxnSpPr>
          <p:nvPr/>
        </p:nvCxnSpPr>
        <p:spPr>
          <a:xfrm>
            <a:off x="7549763" y="2959115"/>
            <a:ext cx="438891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35DE1CC-C5B5-60F2-894F-F19EAB114600}"/>
              </a:ext>
            </a:extLst>
          </p:cNvPr>
          <p:cNvCxnSpPr>
            <a:cxnSpLocks/>
          </p:cNvCxnSpPr>
          <p:nvPr/>
        </p:nvCxnSpPr>
        <p:spPr>
          <a:xfrm>
            <a:off x="7549763" y="3136667"/>
            <a:ext cx="438891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BE55A99-1522-F71F-0ED6-1F7B21676448}"/>
              </a:ext>
            </a:extLst>
          </p:cNvPr>
          <p:cNvCxnSpPr>
            <a:cxnSpLocks/>
          </p:cNvCxnSpPr>
          <p:nvPr/>
        </p:nvCxnSpPr>
        <p:spPr>
          <a:xfrm>
            <a:off x="7549763" y="3323099"/>
            <a:ext cx="122137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86778EA-0EF4-D24F-9D7E-BD92555BC8ED}"/>
              </a:ext>
            </a:extLst>
          </p:cNvPr>
          <p:cNvCxnSpPr>
            <a:cxnSpLocks/>
          </p:cNvCxnSpPr>
          <p:nvPr/>
        </p:nvCxnSpPr>
        <p:spPr>
          <a:xfrm>
            <a:off x="8646850" y="4008158"/>
            <a:ext cx="3291828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48E0D1D-E1FC-9998-9144-4A2A0CDFB94B}"/>
              </a:ext>
            </a:extLst>
          </p:cNvPr>
          <p:cNvCxnSpPr>
            <a:cxnSpLocks/>
          </p:cNvCxnSpPr>
          <p:nvPr/>
        </p:nvCxnSpPr>
        <p:spPr>
          <a:xfrm>
            <a:off x="7549763" y="4187624"/>
            <a:ext cx="3778144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7472209-F801-9AC5-B444-CC1747DB1CCA}"/>
              </a:ext>
            </a:extLst>
          </p:cNvPr>
          <p:cNvSpPr txBox="1"/>
          <p:nvPr/>
        </p:nvSpPr>
        <p:spPr>
          <a:xfrm>
            <a:off x="4189449" y="4839205"/>
            <a:ext cx="7942001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12</a:t>
            </a:r>
            <a:r>
              <a:rPr lang="ja-JP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月</a:t>
            </a:r>
            <a:r>
              <a:rPr lang="en-US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14</a:t>
            </a:r>
            <a:r>
              <a:rPr lang="ja-JP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日に添付の意見書が北海道議会で原案可決されました。</a:t>
            </a:r>
          </a:p>
          <a:p>
            <a:r>
              <a:rPr lang="en-US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 </a:t>
            </a:r>
            <a:r>
              <a:rPr lang="ja-JP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「将来にわたり安全安心な医療・介護制度の提供を求める」意見書</a:t>
            </a:r>
            <a:r>
              <a:rPr lang="ja-JP" altLang="en-US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。</a:t>
            </a:r>
            <a:endParaRPr lang="ja-JP" altLang="ja-JP" sz="1800" b="1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r>
              <a:rPr lang="en-US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 </a:t>
            </a:r>
            <a:r>
              <a:rPr lang="ja-JP" altLang="ja-JP" sz="1800" b="1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Courier New" panose="02070309020205020404" pitchFamily="49" charset="0"/>
              </a:rPr>
              <a:t>意見案は立憲の保健福祉委員長　畠山みのり道議から出されました。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53024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63C8943-255E-DC74-6E4E-5F3925B0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58" y="1143000"/>
            <a:ext cx="6096000" cy="4572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B2AF66-4FF9-34BC-A53A-CFFB97427A44}"/>
              </a:ext>
            </a:extLst>
          </p:cNvPr>
          <p:cNvSpPr txBox="1"/>
          <p:nvPr/>
        </p:nvSpPr>
        <p:spPr>
          <a:xfrm>
            <a:off x="289293" y="372862"/>
            <a:ext cx="10239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みんなの声を届けて、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「変わるんだ！」を実感！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政治を変えるためには、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行動が必要！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901DA8F-ED58-302E-76C8-5522A3941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3" y="2636668"/>
            <a:ext cx="3922048" cy="232488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D613ECF-ECFE-F8A9-300B-89D803BCA13F}"/>
              </a:ext>
            </a:extLst>
          </p:cNvPr>
          <p:cNvSpPr txBox="1"/>
          <p:nvPr/>
        </p:nvSpPr>
        <p:spPr>
          <a:xfrm>
            <a:off x="8622436" y="5942691"/>
            <a:ext cx="2891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/>
              <a:t>ありがとうございました。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767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5ABD53D-5CBA-CE19-185F-14717751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1898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10FFFB2-8847-7764-71CE-5D2894B2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98" y="0"/>
            <a:ext cx="5005795" cy="6858000"/>
          </a:xfrm>
          <a:prstGeom prst="rect">
            <a:avLst/>
          </a:prstGeom>
        </p:spPr>
      </p:pic>
      <p:sp>
        <p:nvSpPr>
          <p:cNvPr id="2" name="星: 32 pt 1">
            <a:extLst>
              <a:ext uri="{FF2B5EF4-FFF2-40B4-BE49-F238E27FC236}">
                <a16:creationId xmlns:a16="http://schemas.microsoft.com/office/drawing/2014/main" id="{1ADC7C76-459A-B729-AECF-031E02E2AFF0}"/>
              </a:ext>
            </a:extLst>
          </p:cNvPr>
          <p:cNvSpPr/>
          <p:nvPr/>
        </p:nvSpPr>
        <p:spPr>
          <a:xfrm>
            <a:off x="9649551" y="1558673"/>
            <a:ext cx="2450237" cy="3883337"/>
          </a:xfrm>
          <a:prstGeom prst="star32">
            <a:avLst>
              <a:gd name="adj" fmla="val 44045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処遇改善署名数</a:t>
            </a:r>
            <a:endParaRPr kumimoji="1" lang="en-US" altLang="ja-JP" sz="2000" b="1" dirty="0"/>
          </a:p>
          <a:p>
            <a:pPr algn="ctr"/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北海道</a:t>
            </a:r>
            <a:endParaRPr kumimoji="1" lang="en-US" altLang="ja-JP" sz="2000" b="1" dirty="0"/>
          </a:p>
          <a:p>
            <a:pPr algn="ctr"/>
            <a:r>
              <a:rPr kumimoji="1" lang="en-US" altLang="ja-JP" sz="2000" b="1" dirty="0"/>
              <a:t>16,657</a:t>
            </a:r>
            <a:r>
              <a:rPr kumimoji="1" lang="ja-JP" altLang="en-US" sz="2000" b="1" dirty="0"/>
              <a:t>筆</a:t>
            </a:r>
            <a:endParaRPr kumimoji="1" lang="en-US" altLang="ja-JP" sz="2000" b="1" dirty="0"/>
          </a:p>
          <a:p>
            <a:pPr algn="ctr"/>
            <a:endParaRPr kumimoji="1" lang="ja-JP" altLang="en-US" sz="2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BACE1F-92EC-71A3-4297-52FAA3D93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938" y="4578657"/>
            <a:ext cx="1726706" cy="17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9E17EBF-1F5D-7D98-04C4-6795F621F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9508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AE73320-D3E8-94BD-0A78-D80CFEC4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508" y="0"/>
            <a:ext cx="4865131" cy="6858000"/>
          </a:xfrm>
          <a:prstGeom prst="rect">
            <a:avLst/>
          </a:prstGeom>
        </p:spPr>
      </p:pic>
      <p:sp>
        <p:nvSpPr>
          <p:cNvPr id="2" name="星: 32 pt 1">
            <a:extLst>
              <a:ext uri="{FF2B5EF4-FFF2-40B4-BE49-F238E27FC236}">
                <a16:creationId xmlns:a16="http://schemas.microsoft.com/office/drawing/2014/main" id="{484A7843-823E-3450-BDAD-ED40CC35CD49}"/>
              </a:ext>
            </a:extLst>
          </p:cNvPr>
          <p:cNvSpPr/>
          <p:nvPr/>
        </p:nvSpPr>
        <p:spPr>
          <a:xfrm>
            <a:off x="9649551" y="1558673"/>
            <a:ext cx="2450237" cy="3883337"/>
          </a:xfrm>
          <a:prstGeom prst="star32">
            <a:avLst>
              <a:gd name="adj" fmla="val 4404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処遇改善署名数</a:t>
            </a:r>
            <a:endParaRPr kumimoji="1" lang="en-US" altLang="ja-JP" sz="2000" b="1" dirty="0"/>
          </a:p>
          <a:p>
            <a:pPr algn="ctr"/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北海道</a:t>
            </a:r>
            <a:endParaRPr kumimoji="1" lang="en-US" altLang="ja-JP" sz="2000" b="1" dirty="0"/>
          </a:p>
          <a:p>
            <a:pPr algn="ctr"/>
            <a:r>
              <a:rPr kumimoji="1" lang="en-US" altLang="ja-JP" sz="2000" b="1" dirty="0"/>
              <a:t>7,036</a:t>
            </a:r>
            <a:r>
              <a:rPr kumimoji="1" lang="ja-JP" altLang="en-US" sz="2000" b="1" dirty="0"/>
              <a:t>筆</a:t>
            </a:r>
            <a:endParaRPr kumimoji="1" lang="en-US" altLang="ja-JP" sz="2000" b="1" dirty="0"/>
          </a:p>
          <a:p>
            <a:pPr algn="ctr"/>
            <a:endParaRPr kumimoji="1" lang="ja-JP" altLang="en-US" sz="20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DCC6A4-7DE7-B1A1-E83A-33CE59967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878" y="4385570"/>
            <a:ext cx="2277122" cy="2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3E43EA1-E3C9-97D2-C876-A5940E561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30" y="2306395"/>
            <a:ext cx="4731730" cy="418420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2C35CC-CA2F-164E-FE4A-815CF62C1BB9}"/>
              </a:ext>
            </a:extLst>
          </p:cNvPr>
          <p:cNvSpPr txBox="1"/>
          <p:nvPr/>
        </p:nvSpPr>
        <p:spPr>
          <a:xfrm>
            <a:off x="129182" y="134497"/>
            <a:ext cx="53838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ところで、我ら、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　北海道は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　　どうなっている？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　　　　　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　　　　　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80EDD9-3F26-3816-FF89-9E38AA788829}"/>
              </a:ext>
            </a:extLst>
          </p:cNvPr>
          <p:cNvSpPr txBox="1"/>
          <p:nvPr/>
        </p:nvSpPr>
        <p:spPr>
          <a:xfrm>
            <a:off x="5693161" y="1368191"/>
            <a:ext cx="6292050" cy="5355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✫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北海道との懇談の場を持ち、看護現場の現状と処遇改善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評価料の矛盾も伝えたい。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ea"/>
              <a:buAutoNum type="circleNumDbPlain"/>
            </a:pPr>
            <a:endParaRPr lang="ja-JP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✫北海道から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国への意見書を</a:t>
            </a:r>
            <a:r>
              <a:rPr lang="ja-JP" altLang="en-US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あげてほしい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。</a:t>
            </a:r>
            <a:endParaRPr lang="en-US" altLang="ja-JP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ea"/>
              <a:buAutoNum type="circleNumDbPlain"/>
            </a:pPr>
            <a:endParaRPr lang="en-US" altLang="ja-JP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✫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北海道の看護師需給計画</a:t>
            </a:r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、あれからどうなっている？　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策定内容を尋ねたい</a:t>
            </a:r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。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ea"/>
              <a:buAutoNum type="circleNumDbPlain"/>
            </a:pPr>
            <a:endParaRPr lang="en-US" altLang="ja-JP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✫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道内の看護職員養成校への助成や給付型奨学金の創設や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検討を求めたい。</a:t>
            </a:r>
          </a:p>
          <a:p>
            <a:pPr marL="342900" lvl="0" indent="-342900" algn="just">
              <a:buFont typeface="+mj-ea"/>
              <a:buAutoNum type="circleNumDbPlain"/>
            </a:pPr>
            <a:endParaRPr lang="en-US" altLang="ja-JP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✫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紹介会社を利用して</a:t>
            </a:r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採用してら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、そもそも手数料が一人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lvl="0" algn="just"/>
            <a:r>
              <a:rPr lang="ja-JP" altLang="en-US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100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万円と高額</a:t>
            </a:r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！！何とかならないの？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ea"/>
              <a:buAutoNum type="circleNumDbPlain"/>
            </a:pPr>
            <a:endParaRPr lang="en-US" altLang="ja-JP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✫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看護学校も経済的理由や少子化で応募も少なくなっている。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給付型奨学金制度も</a:t>
            </a:r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学生確保に必要だよね。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+mj-ea"/>
              <a:buAutoNum type="circleNumDbPlain"/>
            </a:pPr>
            <a:endParaRPr lang="en-US" altLang="ja-JP" b="1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✫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看護体制が厳しい中</a:t>
            </a:r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、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夜勤の確保も困難な状況。</a:t>
            </a:r>
            <a:endParaRPr lang="en-US" altLang="ja-JP" sz="1800" b="1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b="1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急性期に既卒看護師がすぐに入るのは困難</a:t>
            </a:r>
            <a:r>
              <a:rPr lang="ja-JP" altLang="en-US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だよ～</a:t>
            </a:r>
            <a:r>
              <a:rPr lang="ja-JP" altLang="ja-JP" sz="1800" b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F85E0822-0046-C9B8-F754-89F428563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9610" r="5148" b="34716"/>
          <a:stretch/>
        </p:blipFill>
        <p:spPr bwMode="auto">
          <a:xfrm>
            <a:off x="5709962" y="532660"/>
            <a:ext cx="6275249" cy="7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7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8565A3-57A7-E8B8-101F-08A6A40929BA}"/>
              </a:ext>
            </a:extLst>
          </p:cNvPr>
          <p:cNvSpPr txBox="1"/>
          <p:nvPr/>
        </p:nvSpPr>
        <p:spPr>
          <a:xfrm>
            <a:off x="129182" y="134497"/>
            <a:ext cx="7035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誰に聞いたら？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　誰に相談したら？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　　北海道とつながれる？</a:t>
            </a:r>
            <a:endParaRPr kumimoji="1" lang="en-US" altLang="ja-JP" sz="40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8D3F3D-47F2-CB3E-7801-2C714E442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3489"/>
            <a:ext cx="1790359" cy="2081813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4CADD29-D6E0-B4FA-E4E5-D50EE0400F84}"/>
              </a:ext>
            </a:extLst>
          </p:cNvPr>
          <p:cNvSpPr/>
          <p:nvPr/>
        </p:nvSpPr>
        <p:spPr>
          <a:xfrm>
            <a:off x="248575" y="4469906"/>
            <a:ext cx="1670966" cy="22535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☺道民医連の次長さんに相談してみた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73A53AC-AE1C-4E7A-4FCB-750A3CE74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887" y="2526858"/>
            <a:ext cx="2108432" cy="1341061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B84C61E-F415-AB86-035D-D21C1AE63A06}"/>
              </a:ext>
            </a:extLst>
          </p:cNvPr>
          <p:cNvSpPr/>
          <p:nvPr/>
        </p:nvSpPr>
        <p:spPr>
          <a:xfrm>
            <a:off x="2611515" y="4469905"/>
            <a:ext cx="1670966" cy="22535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☺共産党の道議団と懇談出来ることになった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8D9DC31-88ED-4F45-1AAE-84468A66F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35"/>
          <a:stretch/>
        </p:blipFill>
        <p:spPr>
          <a:xfrm>
            <a:off x="4819674" y="2332304"/>
            <a:ext cx="2866177" cy="1564181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AFE5E114-8C17-37BA-E4AF-AEC49D04C465}"/>
              </a:ext>
            </a:extLst>
          </p:cNvPr>
          <p:cNvSpPr/>
          <p:nvPr/>
        </p:nvSpPr>
        <p:spPr>
          <a:xfrm>
            <a:off x="4868033" y="4007109"/>
            <a:ext cx="2866176" cy="2734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ja-JP" altLang="en-US" b="1" dirty="0">
                <a:solidFill>
                  <a:schemeClr val="tx1"/>
                </a:solidFill>
              </a:rPr>
              <a:t>☺</a:t>
            </a:r>
            <a:r>
              <a:rPr kumimoji="1" lang="en-US" altLang="ja-JP" b="1" dirty="0">
                <a:solidFill>
                  <a:schemeClr val="tx1"/>
                </a:solidFill>
              </a:rPr>
              <a:t>2023</a:t>
            </a:r>
            <a:r>
              <a:rPr kumimoji="1" lang="ja-JP" altLang="en-US" b="1" dirty="0">
                <a:solidFill>
                  <a:schemeClr val="tx1"/>
                </a:solidFill>
              </a:rPr>
              <a:t>年</a:t>
            </a:r>
            <a:r>
              <a:rPr kumimoji="1" lang="en-US" altLang="ja-JP" b="1" dirty="0">
                <a:solidFill>
                  <a:schemeClr val="tx1"/>
                </a:solidFill>
              </a:rPr>
              <a:t>9</a:t>
            </a:r>
            <a:r>
              <a:rPr kumimoji="1" lang="ja-JP" altLang="en-US" b="1" dirty="0">
                <a:solidFill>
                  <a:schemeClr val="tx1"/>
                </a:solidFill>
              </a:rPr>
              <a:t>月</a:t>
            </a:r>
            <a:r>
              <a:rPr kumimoji="1" lang="en-US" altLang="ja-JP" b="1" dirty="0">
                <a:solidFill>
                  <a:schemeClr val="tx1"/>
                </a:solidFill>
              </a:rPr>
              <a:t>11</a:t>
            </a:r>
            <a:r>
              <a:rPr kumimoji="1" lang="ja-JP" altLang="en-US" b="1" dirty="0">
                <a:solidFill>
                  <a:schemeClr val="tx1"/>
                </a:solidFill>
              </a:rPr>
              <a:t>日懇談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ja-JP" altLang="en-US" b="1" dirty="0">
                <a:solidFill>
                  <a:schemeClr val="tx1"/>
                </a:solidFill>
              </a:rPr>
              <a:t>全日本で行っているナースアクションの取り組みや懇談の主旨を説明。道議団からアドバイスもらい、意見書や請願項目、今後の進め方にアドバイスもらった。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A097A47F-D0D6-932C-D65A-87A6774E993B}"/>
              </a:ext>
            </a:extLst>
          </p:cNvPr>
          <p:cNvSpPr/>
          <p:nvPr/>
        </p:nvSpPr>
        <p:spPr>
          <a:xfrm>
            <a:off x="8271402" y="4007110"/>
            <a:ext cx="3920598" cy="2734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/>
              </a:solidFill>
            </a:endParaRPr>
          </a:p>
          <a:p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ja-JP" altLang="en-US" b="1" dirty="0">
                <a:solidFill>
                  <a:schemeClr val="tx1"/>
                </a:solidFill>
              </a:rPr>
              <a:t>☺作戦会議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lang="ja-JP" altLang="en-US" sz="1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北海道民医連ナース・アクション </a:t>
            </a:r>
            <a:r>
              <a:rPr lang="en-US" altLang="ja-JP" sz="1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2023</a:t>
            </a:r>
            <a:r>
              <a:rPr lang="ja-JP" altLang="en-US" sz="1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lang="en-US" altLang="ja-JP" sz="1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11</a:t>
            </a:r>
            <a:r>
              <a:rPr lang="ja-JP" altLang="en-US" sz="1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lang="en-US" altLang="ja-JP" sz="1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21</a:t>
            </a:r>
            <a:r>
              <a:rPr lang="ja-JP" altLang="en-US" sz="1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日総行動 をやろう</a:t>
            </a:r>
            <a:endParaRPr lang="en-US" altLang="ja-JP" sz="18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8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1800" dirty="0">
                <a:solidFill>
                  <a:schemeClr val="tx1"/>
                </a:solidFill>
                <a:latin typeface="+mn-ea"/>
              </a:rPr>
              <a:t>☺</a:t>
            </a:r>
            <a:r>
              <a:rPr lang="ja-JP" altLang="en-US" sz="1800" b="1" dirty="0">
                <a:solidFill>
                  <a:schemeClr val="tx1"/>
                </a:solidFill>
                <a:latin typeface="+mn-ea"/>
              </a:rPr>
              <a:t>北海道と懇談＆要請</a:t>
            </a:r>
            <a:endParaRPr lang="en-US" altLang="ja-JP" sz="1800" b="1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1800" b="1" dirty="0">
                <a:solidFill>
                  <a:schemeClr val="tx1"/>
                </a:solidFill>
                <a:latin typeface="+mn-ea"/>
              </a:rPr>
              <a:t>☺道議会議員さんにも訴えよう</a:t>
            </a:r>
            <a:endParaRPr lang="en-US" altLang="ja-JP" sz="1800" b="1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+mn-ea"/>
              </a:rPr>
              <a:t>☺記者発表しちゃう⤴</a:t>
            </a:r>
            <a:endParaRPr lang="en-US" altLang="ja-JP" b="1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+mn-ea"/>
              </a:rPr>
              <a:t>　　看護師確保の問題を広く世間</a:t>
            </a:r>
            <a:endParaRPr lang="en-US" altLang="ja-JP" b="1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+mn-ea"/>
              </a:rPr>
              <a:t>　　に知らせよう！</a:t>
            </a:r>
            <a:endParaRPr lang="ja-JP" altLang="en-US" sz="1800" b="1" dirty="0">
              <a:solidFill>
                <a:schemeClr val="tx1"/>
              </a:solidFill>
              <a:latin typeface="+mn-ea"/>
            </a:endParaRPr>
          </a:p>
          <a:p>
            <a:endParaRPr kumimoji="1" lang="en-US" altLang="ja-JP" b="1" dirty="0">
              <a:solidFill>
                <a:schemeClr val="tx1"/>
              </a:solidFill>
            </a:endParaRPr>
          </a:p>
          <a:p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討論イラスト／無料イラスト/フリー素材なら「イラストAC」">
            <a:extLst>
              <a:ext uri="{FF2B5EF4-FFF2-40B4-BE49-F238E27FC236}">
                <a16:creationId xmlns:a16="http://schemas.microsoft.com/office/drawing/2014/main" id="{D64C78BF-E734-FA60-8F16-E18BCAFA4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/>
          <a:stretch/>
        </p:blipFill>
        <p:spPr bwMode="auto">
          <a:xfrm>
            <a:off x="8648468" y="2341731"/>
            <a:ext cx="2226678" cy="15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0A750F42-5B34-674C-114A-D2CD3A2B751E}"/>
              </a:ext>
            </a:extLst>
          </p:cNvPr>
          <p:cNvSpPr/>
          <p:nvPr/>
        </p:nvSpPr>
        <p:spPr>
          <a:xfrm>
            <a:off x="2050742" y="5406501"/>
            <a:ext cx="479394" cy="6391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2FE7038-E169-5024-3A43-983F45A1EE00}"/>
              </a:ext>
            </a:extLst>
          </p:cNvPr>
          <p:cNvSpPr/>
          <p:nvPr/>
        </p:nvSpPr>
        <p:spPr>
          <a:xfrm>
            <a:off x="4340280" y="5406501"/>
            <a:ext cx="479394" cy="6391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67A919AE-DEEC-AC56-2221-50CDA1B46313}"/>
              </a:ext>
            </a:extLst>
          </p:cNvPr>
          <p:cNvSpPr/>
          <p:nvPr/>
        </p:nvSpPr>
        <p:spPr>
          <a:xfrm>
            <a:off x="7763108" y="5406501"/>
            <a:ext cx="479394" cy="6391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2414F8B2-AEB9-ED84-F1A9-C7AAF68FDFFC}"/>
              </a:ext>
            </a:extLst>
          </p:cNvPr>
          <p:cNvSpPr/>
          <p:nvPr/>
        </p:nvSpPr>
        <p:spPr>
          <a:xfrm>
            <a:off x="6764784" y="443500"/>
            <a:ext cx="4572000" cy="1482953"/>
          </a:xfrm>
          <a:prstGeom prst="wedgeRoundRectCallout">
            <a:avLst>
              <a:gd name="adj1" fmla="val -38309"/>
              <a:gd name="adj2" fmla="val 88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共産党道議会議員さん</a:t>
            </a:r>
            <a:r>
              <a:rPr kumimoji="1" lang="en-US" altLang="ja-JP" b="1" dirty="0">
                <a:solidFill>
                  <a:schemeClr val="tx1"/>
                </a:solidFill>
              </a:rPr>
              <a:t>2</a:t>
            </a:r>
            <a:r>
              <a:rPr kumimoji="1" lang="ja-JP" altLang="en-US" b="1" dirty="0">
                <a:solidFill>
                  <a:schemeClr val="tx1"/>
                </a:solidFill>
              </a:rPr>
              <a:t>名と秘書さん</a:t>
            </a:r>
            <a:r>
              <a:rPr kumimoji="1" lang="en-US" altLang="ja-JP" b="1" dirty="0">
                <a:solidFill>
                  <a:schemeClr val="tx1"/>
                </a:solidFill>
              </a:rPr>
              <a:t>1</a:t>
            </a:r>
            <a:r>
              <a:rPr kumimoji="1" lang="ja-JP" altLang="en-US" b="1" dirty="0">
                <a:solidFill>
                  <a:schemeClr val="tx1"/>
                </a:solidFill>
              </a:rPr>
              <a:t>名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ja-JP" altLang="en-US" b="1" dirty="0">
                <a:solidFill>
                  <a:schemeClr val="tx1"/>
                </a:solidFill>
              </a:rPr>
              <a:t>道民医連の事務局次長さんと看護委員長と副会長で懇談</a:t>
            </a:r>
          </a:p>
        </p:txBody>
      </p:sp>
    </p:spTree>
    <p:extLst>
      <p:ext uri="{BB962C8B-B14F-4D97-AF65-F5344CB8AC3E}">
        <p14:creationId xmlns:p14="http://schemas.microsoft.com/office/powerpoint/2010/main" val="402500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8B0A56-7CDA-0CA7-762C-F1060EB449D0}"/>
              </a:ext>
            </a:extLst>
          </p:cNvPr>
          <p:cNvSpPr txBox="1"/>
          <p:nvPr/>
        </p:nvSpPr>
        <p:spPr>
          <a:xfrm>
            <a:off x="3730840" y="147351"/>
            <a:ext cx="78367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/>
              <a:t>令和５年第３回北海道議会定例会 </a:t>
            </a:r>
            <a:endParaRPr lang="en-US" altLang="ja-JP" sz="3200" b="1" dirty="0"/>
          </a:p>
          <a:p>
            <a:r>
              <a:rPr lang="ja-JP" altLang="en-US" sz="3200" b="1" dirty="0"/>
              <a:t>予算特別委員会（保健福祉部所管）</a:t>
            </a:r>
            <a:endParaRPr lang="en-US" altLang="ja-JP" sz="3200" b="1" dirty="0"/>
          </a:p>
          <a:p>
            <a:r>
              <a:rPr lang="ja-JP" altLang="en-US" sz="3200" b="1" dirty="0"/>
              <a:t>　</a:t>
            </a:r>
            <a:r>
              <a:rPr lang="ja-JP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道民医連看護部が</a:t>
            </a:r>
            <a:r>
              <a:rPr lang="en-US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9</a:t>
            </a:r>
            <a:r>
              <a:rPr lang="ja-JP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月</a:t>
            </a:r>
            <a:r>
              <a:rPr lang="en-US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11</a:t>
            </a:r>
            <a:r>
              <a:rPr lang="ja-JP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日に共産党道議団と懇談後、</a:t>
            </a:r>
          </a:p>
          <a:p>
            <a:r>
              <a:rPr lang="en-US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9</a:t>
            </a:r>
            <a:r>
              <a:rPr lang="ja-JP" altLang="en-US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月</a:t>
            </a:r>
            <a:r>
              <a:rPr lang="en-US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29</a:t>
            </a:r>
            <a:r>
              <a:rPr lang="ja-JP" altLang="ja-JP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日に丸山はるみ議員が質問</a:t>
            </a:r>
            <a:r>
              <a:rPr lang="ja-JP" altLang="en-US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予算特別委員会で</a:t>
            </a:r>
            <a:endParaRPr lang="en-US" altLang="ja-JP" sz="2400" b="1" kern="100" dirty="0">
              <a:solidFill>
                <a:srgbClr val="C00000"/>
              </a:solidFill>
              <a:effectLst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r>
              <a:rPr lang="ja-JP" altLang="en-US" sz="2400" b="1" kern="100" dirty="0">
                <a:solidFill>
                  <a:srgbClr val="C00000"/>
                </a:solidFill>
                <a:effectLst/>
                <a:ea typeface="游ゴシック" panose="020B0400000000000000" pitchFamily="50" charset="-128"/>
                <a:cs typeface="Courier New" panose="02070309020205020404" pitchFamily="49" charset="0"/>
              </a:rPr>
              <a:t>質問</a:t>
            </a:r>
            <a:r>
              <a:rPr lang="ja-JP" altLang="en-US" sz="2400" b="1" kern="100" dirty="0">
                <a:solidFill>
                  <a:srgbClr val="C00000"/>
                </a:solidFill>
                <a:ea typeface="游ゴシック" panose="020B0400000000000000" pitchFamily="50" charset="-128"/>
                <a:cs typeface="Courier New" panose="02070309020205020404" pitchFamily="49" charset="0"/>
              </a:rPr>
              <a:t>・答弁が行われました。</a:t>
            </a:r>
            <a:endParaRPr lang="ja-JP" altLang="ja-JP" sz="2400" b="1" kern="100" dirty="0">
              <a:solidFill>
                <a:srgbClr val="C00000"/>
              </a:solidFill>
              <a:effectLst/>
              <a:ea typeface="游ゴシック" panose="020B0400000000000000" pitchFamily="50" charset="-128"/>
              <a:cs typeface="Courier New" panose="02070309020205020404" pitchFamily="49" charset="0"/>
            </a:endParaRPr>
          </a:p>
          <a:p>
            <a:endParaRPr lang="ja-JP" altLang="en-US" sz="24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E39CD23-44E1-8904-B52A-4C2E6096D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2" y="147351"/>
            <a:ext cx="3346881" cy="25101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45EDD6-3C49-84A9-49A7-2FDA531AFFF7}"/>
              </a:ext>
            </a:extLst>
          </p:cNvPr>
          <p:cNvSpPr txBox="1"/>
          <p:nvPr/>
        </p:nvSpPr>
        <p:spPr>
          <a:xfrm>
            <a:off x="260412" y="3288394"/>
            <a:ext cx="1139670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5">
                    <a:lumMod val="75000"/>
                  </a:schemeClr>
                </a:solidFill>
              </a:rPr>
              <a:t>●看護師確保対策等について</a:t>
            </a:r>
            <a:endParaRPr lang="en-US" altLang="ja-JP" sz="28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ja-JP" sz="2800" dirty="0"/>
          </a:p>
          <a:p>
            <a:r>
              <a:rPr lang="ja-JP" altLang="en-US" sz="2000" dirty="0"/>
              <a:t>＊深刻な看護師不足と北海道第</a:t>
            </a:r>
            <a:r>
              <a:rPr lang="en-US" altLang="ja-JP" sz="2000" dirty="0"/>
              <a:t>8</a:t>
            </a:r>
            <a:r>
              <a:rPr lang="ja-JP" altLang="en-US" sz="2000" dirty="0"/>
              <a:t>次看護職員需給推計について</a:t>
            </a:r>
            <a:endParaRPr lang="en-US" altLang="ja-JP" sz="2000" dirty="0"/>
          </a:p>
          <a:p>
            <a:r>
              <a:rPr lang="ja-JP" altLang="en-US" sz="2000" dirty="0"/>
              <a:t>＊コロナ前に立てた看護師確保推計数と、</a:t>
            </a:r>
            <a:r>
              <a:rPr lang="en-US" altLang="ja-JP" sz="2000" dirty="0"/>
              <a:t>2025</a:t>
            </a:r>
            <a:r>
              <a:rPr lang="ja-JP" altLang="en-US" sz="2000" dirty="0"/>
              <a:t>年の看護師不足の見解について</a:t>
            </a:r>
            <a:endParaRPr lang="en-US" altLang="ja-JP" sz="2000" dirty="0"/>
          </a:p>
          <a:p>
            <a:r>
              <a:rPr lang="ja-JP" altLang="en-US" sz="2000" dirty="0"/>
              <a:t>＊看護学生への支援制度について</a:t>
            </a:r>
            <a:endParaRPr lang="en-US" altLang="ja-JP" sz="2000" dirty="0"/>
          </a:p>
          <a:p>
            <a:r>
              <a:rPr lang="ja-JP" altLang="en-US" sz="2000" dirty="0"/>
              <a:t>＊北海道の就学資金貸付制度の直近</a:t>
            </a:r>
            <a:r>
              <a:rPr lang="en-US" altLang="ja-JP" sz="2000" dirty="0"/>
              <a:t>5</a:t>
            </a:r>
            <a:r>
              <a:rPr lang="ja-JP" altLang="en-US" sz="2000" dirty="0"/>
              <a:t>年の予算額に対する執行額について</a:t>
            </a:r>
            <a:endParaRPr lang="en-US" altLang="ja-JP" sz="2000" dirty="0"/>
          </a:p>
          <a:p>
            <a:r>
              <a:rPr lang="ja-JP" altLang="en-US" sz="2000" dirty="0"/>
              <a:t>＊給付型奨学金の創設について</a:t>
            </a:r>
            <a:endParaRPr lang="en-US" altLang="ja-JP" sz="2000" dirty="0"/>
          </a:p>
          <a:p>
            <a:r>
              <a:rPr lang="ja-JP" altLang="en-US" sz="2000" dirty="0"/>
              <a:t>＊就業定着と離職防止策について</a:t>
            </a:r>
            <a:endParaRPr lang="en-US" altLang="ja-JP" sz="2000" dirty="0"/>
          </a:p>
          <a:p>
            <a:r>
              <a:rPr lang="ja-JP" altLang="en-US" sz="2000" dirty="0"/>
              <a:t>＊緊急的な看護師確保対策について</a:t>
            </a:r>
            <a:endParaRPr lang="en-US" altLang="ja-JP" sz="2000" dirty="0"/>
          </a:p>
          <a:p>
            <a:r>
              <a:rPr lang="ja-JP" altLang="en-US" sz="2000" dirty="0"/>
              <a:t>＊看護師の処遇改善について</a:t>
            </a:r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E8960561-0537-3218-E868-F74992A8250E}"/>
              </a:ext>
            </a:extLst>
          </p:cNvPr>
          <p:cNvSpPr/>
          <p:nvPr/>
        </p:nvSpPr>
        <p:spPr>
          <a:xfrm>
            <a:off x="4998128" y="2467991"/>
            <a:ext cx="6107837" cy="1578545"/>
          </a:xfrm>
          <a:prstGeom prst="wedgeRoundRectCallout">
            <a:avLst>
              <a:gd name="adj1" fmla="val 35311"/>
              <a:gd name="adj2" fmla="val 656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紹介料１件当たり平均</a:t>
            </a:r>
            <a:r>
              <a:rPr lang="en-US" altLang="ja-JP" b="1" dirty="0">
                <a:solidFill>
                  <a:schemeClr val="tx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91</a:t>
            </a:r>
            <a:r>
              <a:rPr lang="ja-JP" altLang="en-US" b="1" dirty="0">
                <a:solidFill>
                  <a:schemeClr val="tx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万８千円ということで、</a:t>
            </a:r>
            <a:endParaRPr lang="en-US" altLang="ja-JP" b="1" dirty="0">
              <a:solidFill>
                <a:schemeClr val="tx1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r>
              <a:rPr lang="ja-JP" altLang="en-US" b="1" dirty="0">
                <a:solidFill>
                  <a:schemeClr val="tx1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か なりの負担だと思うんですね。そもそも大変な状 況、処遇改善が望まれている中で、こうしたお金を かけなければいけないという状況は、早期に改善さ れるべきだというふうに思います！</a:t>
            </a: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7D485BA-D6EC-E9C3-53BC-D7403A16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342" y="3752673"/>
            <a:ext cx="2839658" cy="29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508F8B-AB90-FAF7-F345-0B5B4A7D6AA1}"/>
              </a:ext>
            </a:extLst>
          </p:cNvPr>
          <p:cNvSpPr txBox="1"/>
          <p:nvPr/>
        </p:nvSpPr>
        <p:spPr>
          <a:xfrm>
            <a:off x="1198486" y="52004"/>
            <a:ext cx="8978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北海道民医連ナース・アクション </a:t>
            </a:r>
            <a:r>
              <a:rPr lang="en-US" altLang="ja-JP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2023</a:t>
            </a:r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lang="en-US" altLang="ja-JP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11</a:t>
            </a:r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lang="en-US" altLang="ja-JP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21</a:t>
            </a:r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日～</a:t>
            </a:r>
            <a:r>
              <a:rPr lang="en-US" altLang="ja-JP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22</a:t>
            </a:r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日総行動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E63B841-56D2-42BA-6729-8DA5DC41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913" y="504321"/>
            <a:ext cx="1320835" cy="151476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D242DC-05F8-4344-1AF7-F1404D9D521F}"/>
              </a:ext>
            </a:extLst>
          </p:cNvPr>
          <p:cNvSpPr txBox="1"/>
          <p:nvPr/>
        </p:nvSpPr>
        <p:spPr>
          <a:xfrm>
            <a:off x="6983807" y="1806502"/>
            <a:ext cx="4927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</a:rPr>
              <a:t>北海道民連の準備</a:t>
            </a:r>
            <a:endParaRPr kumimoji="1" lang="en-US" altLang="ja-JP" sz="2000" b="1" dirty="0">
              <a:solidFill>
                <a:srgbClr val="C00000"/>
              </a:solidFill>
            </a:endParaRPr>
          </a:p>
          <a:p>
            <a:r>
              <a:rPr kumimoji="1" lang="ja-JP" altLang="en-US" sz="2000" dirty="0"/>
              <a:t>・北海道議会各会派にアポイント</a:t>
            </a:r>
            <a:endParaRPr kumimoji="1" lang="en-US" altLang="ja-JP" sz="2000" dirty="0"/>
          </a:p>
          <a:p>
            <a:r>
              <a:rPr kumimoji="1" lang="ja-JP" altLang="en-US" sz="2000" dirty="0"/>
              <a:t>・北海道議会各会派宛の要請書の作成</a:t>
            </a:r>
            <a:endParaRPr kumimoji="1" lang="en-US" altLang="ja-JP" sz="2000" dirty="0"/>
          </a:p>
          <a:p>
            <a:r>
              <a:rPr kumimoji="1" lang="ja-JP" altLang="en-US" sz="2000" dirty="0"/>
              <a:t>・北海道への要望書</a:t>
            </a:r>
            <a:endParaRPr kumimoji="1" lang="en-US" altLang="ja-JP" sz="2000" dirty="0"/>
          </a:p>
          <a:p>
            <a:r>
              <a:rPr kumimoji="1" lang="ja-JP" altLang="en-US" sz="2000" dirty="0"/>
              <a:t>・北海道保健医療福祉部との懇談調整</a:t>
            </a:r>
            <a:endParaRPr kumimoji="1" lang="en-US" altLang="ja-JP" sz="2000" dirty="0"/>
          </a:p>
          <a:p>
            <a:r>
              <a:rPr kumimoji="1" lang="ja-JP" altLang="en-US" sz="2000" dirty="0"/>
              <a:t>・記者発表の準備</a:t>
            </a:r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72C88D-3C28-BBA4-1EAF-394ABF8F67D8}"/>
              </a:ext>
            </a:extLst>
          </p:cNvPr>
          <p:cNvSpPr txBox="1"/>
          <p:nvPr/>
        </p:nvSpPr>
        <p:spPr>
          <a:xfrm>
            <a:off x="6983807" y="4265921"/>
            <a:ext cx="4927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</a:rPr>
              <a:t>看護部門の準備</a:t>
            </a:r>
            <a:endParaRPr kumimoji="1" lang="en-US" altLang="ja-JP" sz="2000" b="1" dirty="0">
              <a:solidFill>
                <a:srgbClr val="C00000"/>
              </a:solidFill>
            </a:endParaRPr>
          </a:p>
          <a:p>
            <a:r>
              <a:rPr kumimoji="1" lang="ja-JP" altLang="en-US" sz="2000" dirty="0"/>
              <a:t>・看護部長会議等での意思統一</a:t>
            </a:r>
            <a:endParaRPr kumimoji="1" lang="en-US" altLang="ja-JP" sz="2000" dirty="0"/>
          </a:p>
          <a:p>
            <a:r>
              <a:rPr kumimoji="1" lang="ja-JP" altLang="en-US" sz="2000" dirty="0"/>
              <a:t>・参加職員の調整</a:t>
            </a:r>
            <a:endParaRPr kumimoji="1" lang="en-US" altLang="ja-JP" sz="2000" dirty="0"/>
          </a:p>
          <a:p>
            <a:r>
              <a:rPr kumimoji="1" lang="ja-JP" altLang="en-US" sz="2000" dirty="0"/>
              <a:t>・各会派に訴えたい現場の実態のまとめ</a:t>
            </a:r>
            <a:endParaRPr kumimoji="1" lang="en-US" altLang="ja-JP" sz="2000" dirty="0"/>
          </a:p>
          <a:p>
            <a:r>
              <a:rPr kumimoji="1" lang="ja-JP" altLang="en-US" sz="2000" dirty="0"/>
              <a:t>・北海道に質問したい事項の整理</a:t>
            </a:r>
            <a:endParaRPr kumimoji="1" lang="en-US" altLang="ja-JP" sz="2000" dirty="0"/>
          </a:p>
          <a:p>
            <a:r>
              <a:rPr kumimoji="1" lang="ja-JP" altLang="en-US" sz="2000" dirty="0"/>
              <a:t>・記者発表の内容の準備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BB5398C-DADC-08ED-DA1D-6B6FE755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702" y="3379408"/>
            <a:ext cx="1704069" cy="1856009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F940EEB-F08C-2220-C46E-E9D081A6FEBA}"/>
              </a:ext>
            </a:extLst>
          </p:cNvPr>
          <p:cNvSpPr/>
          <p:nvPr/>
        </p:nvSpPr>
        <p:spPr>
          <a:xfrm>
            <a:off x="379154" y="4903848"/>
            <a:ext cx="6604654" cy="17632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ja-JP" altLang="en-US" b="1" dirty="0">
                <a:solidFill>
                  <a:schemeClr val="tx1"/>
                </a:solidFill>
              </a:rPr>
              <a:t>☺アクション１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11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月</a:t>
            </a:r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21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日北海道議会全６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会派回り（</a:t>
            </a:r>
            <a:r>
              <a:rPr lang="en-US" altLang="ja-JP" b="1" dirty="0">
                <a:solidFill>
                  <a:schemeClr val="tx1"/>
                </a:solidFill>
                <a:latin typeface="+mn-ea"/>
              </a:rPr>
              <a:t>8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人参加）</a:t>
            </a:r>
            <a:endParaRPr lang="en-US" altLang="ja-JP" b="1" dirty="0">
              <a:solidFill>
                <a:schemeClr val="tx1"/>
              </a:solidFill>
              <a:latin typeface="+mn-ea"/>
            </a:endParaRPr>
          </a:p>
          <a:p>
            <a:r>
              <a:rPr kumimoji="1" lang="ja-JP" altLang="en-US" b="1" dirty="0">
                <a:solidFill>
                  <a:schemeClr val="tx1"/>
                </a:solidFill>
              </a:rPr>
              <a:t>☺</a:t>
            </a:r>
            <a:r>
              <a:rPr lang="ja-JP" altLang="en-US" b="1" dirty="0">
                <a:solidFill>
                  <a:schemeClr val="tx1"/>
                </a:solidFill>
                <a:latin typeface="+mn-ea"/>
              </a:rPr>
              <a:t>アクション２</a:t>
            </a:r>
            <a:endParaRPr lang="en-US" altLang="ja-JP" b="1" dirty="0">
              <a:solidFill>
                <a:schemeClr val="tx1"/>
              </a:solidFill>
              <a:latin typeface="+mn-ea"/>
            </a:endParaRPr>
          </a:p>
          <a:p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11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月</a:t>
            </a:r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22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日北海道保健福祉部との懇談＆記者発表（</a:t>
            </a:r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9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人参加）</a:t>
            </a:r>
            <a:endParaRPr kumimoji="1" lang="en-US" altLang="ja-JP" b="1" dirty="0">
              <a:solidFill>
                <a:schemeClr val="tx1"/>
              </a:solidFill>
              <a:latin typeface="+mn-ea"/>
            </a:endParaRPr>
          </a:p>
          <a:p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8150AE-799E-C9C7-C664-71D1ED05A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548" y="1947494"/>
            <a:ext cx="4417082" cy="28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5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982F4C-8C5D-EA22-D398-F81A5DDABA90}"/>
              </a:ext>
            </a:extLst>
          </p:cNvPr>
          <p:cNvSpPr txBox="1"/>
          <p:nvPr/>
        </p:nvSpPr>
        <p:spPr>
          <a:xfrm>
            <a:off x="0" y="69759"/>
            <a:ext cx="11272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北海道民医連ナース・アクション </a:t>
            </a:r>
            <a:r>
              <a:rPr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2023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11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lang="en-US" altLang="ja-JP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21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日総行動 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650910B-2812-842E-23CC-864A5DA47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8" y="683580"/>
            <a:ext cx="4315378" cy="604443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0DF8A12-B410-F468-5D50-BF104E7F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555" y="1766026"/>
            <a:ext cx="6345415" cy="475906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FA4B388-59FB-0915-60B8-8146BB16A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5840">
            <a:off x="11020934" y="1471214"/>
            <a:ext cx="1002071" cy="82303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0C4AC0-D46B-E9CE-FFA0-5B0025D11940}"/>
              </a:ext>
            </a:extLst>
          </p:cNvPr>
          <p:cNvSpPr txBox="1"/>
          <p:nvPr/>
        </p:nvSpPr>
        <p:spPr>
          <a:xfrm>
            <a:off x="4930686" y="990800"/>
            <a:ext cx="584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これから道議会６会派へ申し入れ</a:t>
            </a:r>
          </a:p>
        </p:txBody>
      </p:sp>
      <p:sp>
        <p:nvSpPr>
          <p:cNvPr id="3" name="星: 12 pt 2">
            <a:extLst>
              <a:ext uri="{FF2B5EF4-FFF2-40B4-BE49-F238E27FC236}">
                <a16:creationId xmlns:a16="http://schemas.microsoft.com/office/drawing/2014/main" id="{04FF391D-0894-FBD5-058A-098E0455FB59}"/>
              </a:ext>
            </a:extLst>
          </p:cNvPr>
          <p:cNvSpPr/>
          <p:nvPr/>
        </p:nvSpPr>
        <p:spPr>
          <a:xfrm rot="20902779">
            <a:off x="4225772" y="1514020"/>
            <a:ext cx="1775534" cy="1083076"/>
          </a:xfrm>
          <a:prstGeom prst="star12">
            <a:avLst>
              <a:gd name="adj" fmla="val 375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+mj-ea"/>
                <a:ea typeface="+mj-ea"/>
              </a:rPr>
              <a:t>１日目</a:t>
            </a:r>
          </a:p>
        </p:txBody>
      </p:sp>
    </p:spTree>
    <p:extLst>
      <p:ext uri="{BB962C8B-B14F-4D97-AF65-F5344CB8AC3E}">
        <p14:creationId xmlns:p14="http://schemas.microsoft.com/office/powerpoint/2010/main" val="12127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7813616-C6E3-F8B9-7C4D-BD9B45FF2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9" t="12581" r="35922" b="7185"/>
          <a:stretch/>
        </p:blipFill>
        <p:spPr>
          <a:xfrm>
            <a:off x="142042" y="654534"/>
            <a:ext cx="4299166" cy="615389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778AF9-53E1-140C-F347-4F7420095400}"/>
              </a:ext>
            </a:extLst>
          </p:cNvPr>
          <p:cNvSpPr txBox="1"/>
          <p:nvPr/>
        </p:nvSpPr>
        <p:spPr>
          <a:xfrm>
            <a:off x="4852414" y="772357"/>
            <a:ext cx="485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北海道保健福祉部と懇談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CF045B-DFF0-753A-1044-068947C2363E}"/>
              </a:ext>
            </a:extLst>
          </p:cNvPr>
          <p:cNvSpPr txBox="1"/>
          <p:nvPr/>
        </p:nvSpPr>
        <p:spPr>
          <a:xfrm>
            <a:off x="0" y="69759"/>
            <a:ext cx="11272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北海道民医連ナース・アクション </a:t>
            </a:r>
            <a:r>
              <a:rPr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2023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11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lang="en-US" altLang="ja-JP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22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日総行動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CD12B3-91F8-2607-C339-C3EFF47F3282}"/>
              </a:ext>
            </a:extLst>
          </p:cNvPr>
          <p:cNvSpPr txBox="1"/>
          <p:nvPr/>
        </p:nvSpPr>
        <p:spPr>
          <a:xfrm>
            <a:off x="4906447" y="1357132"/>
            <a:ext cx="6266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医務薬務課・看護政策担当課長さんへ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要望書を手渡しました！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1D2B1CD-7ADF-4615-B4D5-D39AE7CCC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2"/>
          <a:stretch/>
        </p:blipFill>
        <p:spPr>
          <a:xfrm>
            <a:off x="5344065" y="2890727"/>
            <a:ext cx="6110502" cy="3818352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A6709FB6-F161-A70B-8663-6F219B9A8803}"/>
              </a:ext>
            </a:extLst>
          </p:cNvPr>
          <p:cNvSpPr/>
          <p:nvPr/>
        </p:nvSpPr>
        <p:spPr>
          <a:xfrm>
            <a:off x="6803256" y="2301594"/>
            <a:ext cx="5246702" cy="1178266"/>
          </a:xfrm>
          <a:prstGeom prst="wedgeRoundRectCallout">
            <a:avLst>
              <a:gd name="adj1" fmla="val -36569"/>
              <a:gd name="adj2" fmla="val 664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北海道として、国に改善するように要望してほしいです！</a:t>
            </a:r>
          </a:p>
        </p:txBody>
      </p:sp>
      <p:sp>
        <p:nvSpPr>
          <p:cNvPr id="11" name="星: 12 pt 10">
            <a:extLst>
              <a:ext uri="{FF2B5EF4-FFF2-40B4-BE49-F238E27FC236}">
                <a16:creationId xmlns:a16="http://schemas.microsoft.com/office/drawing/2014/main" id="{D62DC430-CA64-F53F-C009-156BFA5EE406}"/>
              </a:ext>
            </a:extLst>
          </p:cNvPr>
          <p:cNvSpPr/>
          <p:nvPr/>
        </p:nvSpPr>
        <p:spPr>
          <a:xfrm rot="20902779">
            <a:off x="4082179" y="2227449"/>
            <a:ext cx="1775534" cy="1083076"/>
          </a:xfrm>
          <a:prstGeom prst="star12">
            <a:avLst>
              <a:gd name="adj" fmla="val 375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+mj-ea"/>
                <a:ea typeface="+mj-ea"/>
              </a:rPr>
              <a:t>2</a:t>
            </a:r>
            <a:r>
              <a:rPr kumimoji="1" lang="ja-JP" altLang="en-US" b="1" dirty="0">
                <a:latin typeface="+mj-ea"/>
                <a:ea typeface="+mj-ea"/>
              </a:rPr>
              <a:t>日目</a:t>
            </a:r>
          </a:p>
        </p:txBody>
      </p:sp>
    </p:spTree>
    <p:extLst>
      <p:ext uri="{BB962C8B-B14F-4D97-AF65-F5344CB8AC3E}">
        <p14:creationId xmlns:p14="http://schemas.microsoft.com/office/powerpoint/2010/main" val="1281337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00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3585889_TF55840591_Win32" id="{464D89BE-164D-467C-8556-84EC96D61E60}" vid="{CE284DC0-4E8A-4897-9758-E8D2EDA15BD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0E387E-0F28-4CA8-BD95-F1E6948E7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CD1C8E-AEBB-43FC-AEB6-A638B46B7CE0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16c05727-aa75-4e4a-9b5f-8a80a1165891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sharepoint/v3"/>
    <ds:schemaRef ds:uri="http://schemas.openxmlformats.org/package/2006/metadata/core-properties"/>
    <ds:schemaRef ds:uri="230e9df3-be65-4c73-a93b-d1236ebd677e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E9EF330-AB03-4DD3-A622-4C707FE06A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アート フォト ブック </Template>
  <TotalTime>876</TotalTime>
  <Words>1156</Words>
  <Application>Microsoft Office PowerPoint</Application>
  <PresentationFormat>ワイド画面</PresentationFormat>
  <Paragraphs>148</Paragraphs>
  <Slides>14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5" baseType="lpstr">
      <vt:lpstr>HGP創英角ｺﾞｼｯｸUB</vt:lpstr>
      <vt:lpstr>Meiryo UI</vt:lpstr>
      <vt:lpstr>游ゴシック</vt:lpstr>
      <vt:lpstr>游ゴシック Light</vt:lpstr>
      <vt:lpstr>游明朝</vt:lpstr>
      <vt:lpstr>Algerian</vt:lpstr>
      <vt:lpstr>Arial</vt:lpstr>
      <vt:lpstr>Avenir Next LT Pro</vt:lpstr>
      <vt:lpstr>Courier New</vt:lpstr>
      <vt:lpstr>Times New Roman</vt:lpstr>
      <vt:lpstr>Office テーマ</vt:lpstr>
      <vt:lpstr>プレースホルダー タイトル 03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プレースホルダー タイトル 03</dc:title>
  <dc:creator>user</dc:creator>
  <cp:lastModifiedBy>野口 昭彦</cp:lastModifiedBy>
  <cp:revision>39</cp:revision>
  <dcterms:created xsi:type="dcterms:W3CDTF">2024-06-20T00:45:33Z</dcterms:created>
  <dcterms:modified xsi:type="dcterms:W3CDTF">2024-06-27T02:38:16Z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