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handoutMasterIdLst>
    <p:handoutMasterId r:id="rId31"/>
  </p:handoutMasterIdLst>
  <p:sldIdLst>
    <p:sldId id="256" r:id="rId2"/>
    <p:sldId id="287" r:id="rId3"/>
    <p:sldId id="258" r:id="rId4"/>
    <p:sldId id="257" r:id="rId5"/>
    <p:sldId id="259" r:id="rId6"/>
    <p:sldId id="261" r:id="rId7"/>
    <p:sldId id="282" r:id="rId8"/>
    <p:sldId id="262" r:id="rId9"/>
    <p:sldId id="283" r:id="rId10"/>
    <p:sldId id="284" r:id="rId11"/>
    <p:sldId id="290" r:id="rId12"/>
    <p:sldId id="263" r:id="rId13"/>
    <p:sldId id="264" r:id="rId14"/>
    <p:sldId id="265" r:id="rId15"/>
    <p:sldId id="260" r:id="rId16"/>
    <p:sldId id="266" r:id="rId17"/>
    <p:sldId id="267" r:id="rId18"/>
    <p:sldId id="268" r:id="rId19"/>
    <p:sldId id="269" r:id="rId20"/>
    <p:sldId id="270" r:id="rId21"/>
    <p:sldId id="271" r:id="rId22"/>
    <p:sldId id="288" r:id="rId23"/>
    <p:sldId id="289" r:id="rId24"/>
    <p:sldId id="274" r:id="rId25"/>
    <p:sldId id="277" r:id="rId26"/>
    <p:sldId id="291" r:id="rId27"/>
    <p:sldId id="292" r:id="rId28"/>
    <p:sldId id="276" r:id="rId29"/>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A725C98A-488C-441B-ACFC-40F46BCE68C2}">
          <p14:sldIdLst>
            <p14:sldId id="256"/>
          </p14:sldIdLst>
        </p14:section>
        <p14:section name="長洲事件の概要" id="{EE68A6E2-BAC9-4F29-9C5F-A04A63C835A4}">
          <p14:sldIdLst>
            <p14:sldId id="287"/>
            <p14:sldId id="258"/>
            <p14:sldId id="257"/>
            <p14:sldId id="259"/>
            <p14:sldId id="261"/>
            <p14:sldId id="282"/>
            <p14:sldId id="262"/>
            <p14:sldId id="283"/>
            <p14:sldId id="284"/>
            <p14:sldId id="290"/>
          </p14:sldIdLst>
        </p14:section>
        <p14:section name="世帯単位の原則、世帯分離、解除" id="{84ADD3BA-9B8E-44AE-AB63-7F83D40D33DD}">
          <p14:sldIdLst>
            <p14:sldId id="263"/>
            <p14:sldId id="264"/>
            <p14:sldId id="265"/>
            <p14:sldId id="260"/>
            <p14:sldId id="266"/>
            <p14:sldId id="267"/>
            <p14:sldId id="268"/>
            <p14:sldId id="269"/>
            <p14:sldId id="270"/>
          </p14:sldIdLst>
        </p14:section>
        <p14:section name="判決の比較" id="{D931B6B7-9653-4F3D-970D-70C38387EA4D}">
          <p14:sldIdLst>
            <p14:sldId id="271"/>
            <p14:sldId id="288"/>
            <p14:sldId id="289"/>
            <p14:sldId id="274"/>
          </p14:sldIdLst>
        </p14:section>
        <p14:section name="判決の意義" id="{3DE618D0-70C9-45E2-B5ED-695546ECF4A9}">
          <p14:sldIdLst>
            <p14:sldId id="277"/>
            <p14:sldId id="291"/>
            <p14:sldId id="292"/>
          </p14:sldIdLst>
        </p14:section>
        <p14:section name="上告審" id="{6B3795A9-E7F5-46A3-BB3A-E76FBBC15122}">
          <p14:sldIdLst>
            <p14:sldId id="27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百合香 髙木" initials="百髙" lastIdx="1" clrIdx="0">
    <p:extLst>
      <p:ext uri="{19B8F6BF-5375-455C-9EA6-DF929625EA0E}">
        <p15:presenceInfo xmlns:p15="http://schemas.microsoft.com/office/powerpoint/2012/main" userId="77170e37e2785ed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1" d="100"/>
          <a:sy n="121" d="100"/>
        </p:scale>
        <p:origin x="108"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7B8972-7B2D-46EC-BF66-B987AAC5DA51}" type="doc">
      <dgm:prSet loTypeId="urn:microsoft.com/office/officeart/2005/8/layout/pyramid1" loCatId="pyramid" qsTypeId="urn:microsoft.com/office/officeart/2005/8/quickstyle/3d2" qsCatId="3D" csTypeId="urn:microsoft.com/office/officeart/2005/8/colors/accent2_3" csCatId="accent2" phldr="1"/>
      <dgm:spPr/>
    </dgm:pt>
    <dgm:pt modelId="{9B24C958-28C4-464D-BCE0-030086A65D53}">
      <dgm:prSet phldrT="[テキスト]"/>
      <dgm:spPr/>
      <dgm:t>
        <a:bodyPr/>
        <a:lstStyle/>
        <a:p>
          <a:r>
            <a:rPr kumimoji="1" lang="ja-JP" altLang="en-US" dirty="0">
              <a:solidFill>
                <a:schemeClr val="bg1"/>
              </a:solidFill>
            </a:rPr>
            <a:t>憲法</a:t>
          </a:r>
        </a:p>
      </dgm:t>
    </dgm:pt>
    <dgm:pt modelId="{2A8B47C5-6366-41EF-BB52-31D399F05B49}" type="parTrans" cxnId="{E3EF4595-30A5-4BF9-B38E-08CE8FCC823F}">
      <dgm:prSet/>
      <dgm:spPr/>
      <dgm:t>
        <a:bodyPr/>
        <a:lstStyle/>
        <a:p>
          <a:endParaRPr kumimoji="1" lang="ja-JP" altLang="en-US"/>
        </a:p>
      </dgm:t>
    </dgm:pt>
    <dgm:pt modelId="{B4029314-C7FA-4CF1-B66E-2F1CB6C7CA7A}" type="sibTrans" cxnId="{E3EF4595-30A5-4BF9-B38E-08CE8FCC823F}">
      <dgm:prSet/>
      <dgm:spPr/>
      <dgm:t>
        <a:bodyPr/>
        <a:lstStyle/>
        <a:p>
          <a:endParaRPr kumimoji="1" lang="ja-JP" altLang="en-US"/>
        </a:p>
      </dgm:t>
    </dgm:pt>
    <dgm:pt modelId="{C639DEF5-C224-4925-9B35-4F437641A1A8}">
      <dgm:prSet phldrT="[テキスト]"/>
      <dgm:spPr/>
      <dgm:t>
        <a:bodyPr/>
        <a:lstStyle/>
        <a:p>
          <a:r>
            <a:rPr kumimoji="1" lang="ja-JP" altLang="en-US" dirty="0">
              <a:solidFill>
                <a:schemeClr val="bg1"/>
              </a:solidFill>
            </a:rPr>
            <a:t>法律</a:t>
          </a:r>
        </a:p>
      </dgm:t>
    </dgm:pt>
    <dgm:pt modelId="{96DA647B-4E7E-4464-A888-4C79CF87AC13}" type="parTrans" cxnId="{A7C8414F-E964-4EF8-903C-2F766BBF8E1D}">
      <dgm:prSet/>
      <dgm:spPr/>
      <dgm:t>
        <a:bodyPr/>
        <a:lstStyle/>
        <a:p>
          <a:endParaRPr kumimoji="1" lang="ja-JP" altLang="en-US"/>
        </a:p>
      </dgm:t>
    </dgm:pt>
    <dgm:pt modelId="{B55BECE1-E6D5-4FB2-A88D-685D331A3191}" type="sibTrans" cxnId="{A7C8414F-E964-4EF8-903C-2F766BBF8E1D}">
      <dgm:prSet/>
      <dgm:spPr/>
      <dgm:t>
        <a:bodyPr/>
        <a:lstStyle/>
        <a:p>
          <a:endParaRPr kumimoji="1" lang="ja-JP" altLang="en-US"/>
        </a:p>
      </dgm:t>
    </dgm:pt>
    <dgm:pt modelId="{F78A0CB5-A564-459C-AD3F-4192A08A4888}">
      <dgm:prSet phldrT="[テキスト]"/>
      <dgm:spPr/>
      <dgm:t>
        <a:bodyPr/>
        <a:lstStyle/>
        <a:p>
          <a:r>
            <a:rPr kumimoji="1" lang="ja-JP" altLang="en-US" dirty="0">
              <a:solidFill>
                <a:schemeClr val="bg1"/>
              </a:solidFill>
            </a:rPr>
            <a:t>行政基準（行政規則・通達）</a:t>
          </a:r>
        </a:p>
      </dgm:t>
    </dgm:pt>
    <dgm:pt modelId="{933F39D0-435A-4B96-A2C2-D6F615448E39}" type="parTrans" cxnId="{A40182E6-F0E1-47BB-904C-1BC7F86E46CF}">
      <dgm:prSet/>
      <dgm:spPr/>
      <dgm:t>
        <a:bodyPr/>
        <a:lstStyle/>
        <a:p>
          <a:endParaRPr kumimoji="1" lang="ja-JP" altLang="en-US"/>
        </a:p>
      </dgm:t>
    </dgm:pt>
    <dgm:pt modelId="{82E15F6A-4187-4B86-A424-0E08249A1A79}" type="sibTrans" cxnId="{A40182E6-F0E1-47BB-904C-1BC7F86E46CF}">
      <dgm:prSet/>
      <dgm:spPr/>
      <dgm:t>
        <a:bodyPr/>
        <a:lstStyle/>
        <a:p>
          <a:endParaRPr kumimoji="1" lang="ja-JP" altLang="en-US"/>
        </a:p>
      </dgm:t>
    </dgm:pt>
    <dgm:pt modelId="{5E216AB0-05F3-4E78-B337-2F28A6E75F9F}" type="pres">
      <dgm:prSet presAssocID="{4F7B8972-7B2D-46EC-BF66-B987AAC5DA51}" presName="Name0" presStyleCnt="0">
        <dgm:presLayoutVars>
          <dgm:dir/>
          <dgm:animLvl val="lvl"/>
          <dgm:resizeHandles val="exact"/>
        </dgm:presLayoutVars>
      </dgm:prSet>
      <dgm:spPr/>
    </dgm:pt>
    <dgm:pt modelId="{36A745C2-470C-4DA6-8A54-4CE98126522E}" type="pres">
      <dgm:prSet presAssocID="{9B24C958-28C4-464D-BCE0-030086A65D53}" presName="Name8" presStyleCnt="0"/>
      <dgm:spPr/>
    </dgm:pt>
    <dgm:pt modelId="{5AA15154-E537-479A-91B0-6C5663ED7DA8}" type="pres">
      <dgm:prSet presAssocID="{9B24C958-28C4-464D-BCE0-030086A65D53}" presName="level" presStyleLbl="node1" presStyleIdx="0" presStyleCnt="3">
        <dgm:presLayoutVars>
          <dgm:chMax val="1"/>
          <dgm:bulletEnabled val="1"/>
        </dgm:presLayoutVars>
      </dgm:prSet>
      <dgm:spPr/>
    </dgm:pt>
    <dgm:pt modelId="{33AD0ECE-77D5-48D3-98BE-6648BA434896}" type="pres">
      <dgm:prSet presAssocID="{9B24C958-28C4-464D-BCE0-030086A65D53}" presName="levelTx" presStyleLbl="revTx" presStyleIdx="0" presStyleCnt="0">
        <dgm:presLayoutVars>
          <dgm:chMax val="1"/>
          <dgm:bulletEnabled val="1"/>
        </dgm:presLayoutVars>
      </dgm:prSet>
      <dgm:spPr/>
    </dgm:pt>
    <dgm:pt modelId="{8A2BF196-A65A-4BC7-BB59-AD175F539A81}" type="pres">
      <dgm:prSet presAssocID="{C639DEF5-C224-4925-9B35-4F437641A1A8}" presName="Name8" presStyleCnt="0"/>
      <dgm:spPr/>
    </dgm:pt>
    <dgm:pt modelId="{404B701A-3578-498B-8EDE-067FB62F3B68}" type="pres">
      <dgm:prSet presAssocID="{C639DEF5-C224-4925-9B35-4F437641A1A8}" presName="level" presStyleLbl="node1" presStyleIdx="1" presStyleCnt="3">
        <dgm:presLayoutVars>
          <dgm:chMax val="1"/>
          <dgm:bulletEnabled val="1"/>
        </dgm:presLayoutVars>
      </dgm:prSet>
      <dgm:spPr/>
    </dgm:pt>
    <dgm:pt modelId="{AE08D093-E07B-4E70-AA29-4C4925B67F8F}" type="pres">
      <dgm:prSet presAssocID="{C639DEF5-C224-4925-9B35-4F437641A1A8}" presName="levelTx" presStyleLbl="revTx" presStyleIdx="0" presStyleCnt="0">
        <dgm:presLayoutVars>
          <dgm:chMax val="1"/>
          <dgm:bulletEnabled val="1"/>
        </dgm:presLayoutVars>
      </dgm:prSet>
      <dgm:spPr/>
    </dgm:pt>
    <dgm:pt modelId="{52076DB0-A54F-424C-A52A-E1758708CC62}" type="pres">
      <dgm:prSet presAssocID="{F78A0CB5-A564-459C-AD3F-4192A08A4888}" presName="Name8" presStyleCnt="0"/>
      <dgm:spPr/>
    </dgm:pt>
    <dgm:pt modelId="{1882A279-67E3-4D40-AEC4-BDDAAB05360B}" type="pres">
      <dgm:prSet presAssocID="{F78A0CB5-A564-459C-AD3F-4192A08A4888}" presName="level" presStyleLbl="node1" presStyleIdx="2" presStyleCnt="3">
        <dgm:presLayoutVars>
          <dgm:chMax val="1"/>
          <dgm:bulletEnabled val="1"/>
        </dgm:presLayoutVars>
      </dgm:prSet>
      <dgm:spPr/>
    </dgm:pt>
    <dgm:pt modelId="{9A14CDCA-78EC-437A-ACAC-796F117DDFD2}" type="pres">
      <dgm:prSet presAssocID="{F78A0CB5-A564-459C-AD3F-4192A08A4888}" presName="levelTx" presStyleLbl="revTx" presStyleIdx="0" presStyleCnt="0">
        <dgm:presLayoutVars>
          <dgm:chMax val="1"/>
          <dgm:bulletEnabled val="1"/>
        </dgm:presLayoutVars>
      </dgm:prSet>
      <dgm:spPr/>
    </dgm:pt>
  </dgm:ptLst>
  <dgm:cxnLst>
    <dgm:cxn modelId="{2FAF9513-B90F-4FA2-A750-EBE630E117DB}" type="presOf" srcId="{9B24C958-28C4-464D-BCE0-030086A65D53}" destId="{33AD0ECE-77D5-48D3-98BE-6648BA434896}" srcOrd="1" destOrd="0" presId="urn:microsoft.com/office/officeart/2005/8/layout/pyramid1"/>
    <dgm:cxn modelId="{438DD613-DF93-4B34-8FE2-F79FE783A20C}" type="presOf" srcId="{C639DEF5-C224-4925-9B35-4F437641A1A8}" destId="{AE08D093-E07B-4E70-AA29-4C4925B67F8F}" srcOrd="1" destOrd="0" presId="urn:microsoft.com/office/officeart/2005/8/layout/pyramid1"/>
    <dgm:cxn modelId="{F4EFC631-DE16-4AA1-B63A-6204DE66F23A}" type="presOf" srcId="{F78A0CB5-A564-459C-AD3F-4192A08A4888}" destId="{9A14CDCA-78EC-437A-ACAC-796F117DDFD2}" srcOrd="1" destOrd="0" presId="urn:microsoft.com/office/officeart/2005/8/layout/pyramid1"/>
    <dgm:cxn modelId="{C6D2E75F-1CC9-4B71-A8F6-D005DB2E0FB8}" type="presOf" srcId="{9B24C958-28C4-464D-BCE0-030086A65D53}" destId="{5AA15154-E537-479A-91B0-6C5663ED7DA8}" srcOrd="0" destOrd="0" presId="urn:microsoft.com/office/officeart/2005/8/layout/pyramid1"/>
    <dgm:cxn modelId="{A7C8414F-E964-4EF8-903C-2F766BBF8E1D}" srcId="{4F7B8972-7B2D-46EC-BF66-B987AAC5DA51}" destId="{C639DEF5-C224-4925-9B35-4F437641A1A8}" srcOrd="1" destOrd="0" parTransId="{96DA647B-4E7E-4464-A888-4C79CF87AC13}" sibTransId="{B55BECE1-E6D5-4FB2-A88D-685D331A3191}"/>
    <dgm:cxn modelId="{44387B58-9334-4354-A996-10B172FB2496}" type="presOf" srcId="{F78A0CB5-A564-459C-AD3F-4192A08A4888}" destId="{1882A279-67E3-4D40-AEC4-BDDAAB05360B}" srcOrd="0" destOrd="0" presId="urn:microsoft.com/office/officeart/2005/8/layout/pyramid1"/>
    <dgm:cxn modelId="{E3EF4595-30A5-4BF9-B38E-08CE8FCC823F}" srcId="{4F7B8972-7B2D-46EC-BF66-B987AAC5DA51}" destId="{9B24C958-28C4-464D-BCE0-030086A65D53}" srcOrd="0" destOrd="0" parTransId="{2A8B47C5-6366-41EF-BB52-31D399F05B49}" sibTransId="{B4029314-C7FA-4CF1-B66E-2F1CB6C7CA7A}"/>
    <dgm:cxn modelId="{344AF4CE-6815-4D78-9D0C-DF49D318A41F}" type="presOf" srcId="{C639DEF5-C224-4925-9B35-4F437641A1A8}" destId="{404B701A-3578-498B-8EDE-067FB62F3B68}" srcOrd="0" destOrd="0" presId="urn:microsoft.com/office/officeart/2005/8/layout/pyramid1"/>
    <dgm:cxn modelId="{19E001D0-A38F-4F56-BBAB-57395B822BB2}" type="presOf" srcId="{4F7B8972-7B2D-46EC-BF66-B987AAC5DA51}" destId="{5E216AB0-05F3-4E78-B337-2F28A6E75F9F}" srcOrd="0" destOrd="0" presId="urn:microsoft.com/office/officeart/2005/8/layout/pyramid1"/>
    <dgm:cxn modelId="{A40182E6-F0E1-47BB-904C-1BC7F86E46CF}" srcId="{4F7B8972-7B2D-46EC-BF66-B987AAC5DA51}" destId="{F78A0CB5-A564-459C-AD3F-4192A08A4888}" srcOrd="2" destOrd="0" parTransId="{933F39D0-435A-4B96-A2C2-D6F615448E39}" sibTransId="{82E15F6A-4187-4B86-A424-0E08249A1A79}"/>
    <dgm:cxn modelId="{CE7253A9-0562-40CC-968A-1C97CFCD2FCD}" type="presParOf" srcId="{5E216AB0-05F3-4E78-B337-2F28A6E75F9F}" destId="{36A745C2-470C-4DA6-8A54-4CE98126522E}" srcOrd="0" destOrd="0" presId="urn:microsoft.com/office/officeart/2005/8/layout/pyramid1"/>
    <dgm:cxn modelId="{02CB85F1-8C48-4D66-9F4B-0E92594E22AE}" type="presParOf" srcId="{36A745C2-470C-4DA6-8A54-4CE98126522E}" destId="{5AA15154-E537-479A-91B0-6C5663ED7DA8}" srcOrd="0" destOrd="0" presId="urn:microsoft.com/office/officeart/2005/8/layout/pyramid1"/>
    <dgm:cxn modelId="{601227CE-7486-40F7-A205-7B03239F7731}" type="presParOf" srcId="{36A745C2-470C-4DA6-8A54-4CE98126522E}" destId="{33AD0ECE-77D5-48D3-98BE-6648BA434896}" srcOrd="1" destOrd="0" presId="urn:microsoft.com/office/officeart/2005/8/layout/pyramid1"/>
    <dgm:cxn modelId="{89CC5212-6ACC-4ED9-9C66-2776CFBD2A20}" type="presParOf" srcId="{5E216AB0-05F3-4E78-B337-2F28A6E75F9F}" destId="{8A2BF196-A65A-4BC7-BB59-AD175F539A81}" srcOrd="1" destOrd="0" presId="urn:microsoft.com/office/officeart/2005/8/layout/pyramid1"/>
    <dgm:cxn modelId="{93D4CC0D-1F3A-41C9-9C10-98EB8EE9857A}" type="presParOf" srcId="{8A2BF196-A65A-4BC7-BB59-AD175F539A81}" destId="{404B701A-3578-498B-8EDE-067FB62F3B68}" srcOrd="0" destOrd="0" presId="urn:microsoft.com/office/officeart/2005/8/layout/pyramid1"/>
    <dgm:cxn modelId="{B196C879-3C2D-459C-9ED7-CED5C2EAA14C}" type="presParOf" srcId="{8A2BF196-A65A-4BC7-BB59-AD175F539A81}" destId="{AE08D093-E07B-4E70-AA29-4C4925B67F8F}" srcOrd="1" destOrd="0" presId="urn:microsoft.com/office/officeart/2005/8/layout/pyramid1"/>
    <dgm:cxn modelId="{7713CACD-16CB-4679-91C5-19A212BA298B}" type="presParOf" srcId="{5E216AB0-05F3-4E78-B337-2F28A6E75F9F}" destId="{52076DB0-A54F-424C-A52A-E1758708CC62}" srcOrd="2" destOrd="0" presId="urn:microsoft.com/office/officeart/2005/8/layout/pyramid1"/>
    <dgm:cxn modelId="{2AC940D1-BF87-49F5-8BB8-3837C34EBAA6}" type="presParOf" srcId="{52076DB0-A54F-424C-A52A-E1758708CC62}" destId="{1882A279-67E3-4D40-AEC4-BDDAAB05360B}" srcOrd="0" destOrd="0" presId="urn:microsoft.com/office/officeart/2005/8/layout/pyramid1"/>
    <dgm:cxn modelId="{6CFBB4EA-6BCE-4A3B-A551-060636A401C6}" type="presParOf" srcId="{52076DB0-A54F-424C-A52A-E1758708CC62}" destId="{9A14CDCA-78EC-437A-ACAC-796F117DDFD2}"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AA347C-0AC6-4BBB-A698-FDD7206DF8F8}"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kumimoji="1" lang="ja-JP" altLang="en-US"/>
        </a:p>
      </dgm:t>
    </dgm:pt>
    <dgm:pt modelId="{975A4B85-D9F4-445F-9769-DB050B62422B}">
      <dgm:prSet phldrT="[テキスト]"/>
      <dgm:spPr/>
      <dgm:t>
        <a:bodyPr/>
        <a:lstStyle/>
        <a:p>
          <a:r>
            <a:rPr kumimoji="1" lang="ja-JP" altLang="en-US" dirty="0"/>
            <a:t>最低生活の保障を重視すれば、保護費減らす方向</a:t>
          </a:r>
        </a:p>
      </dgm:t>
    </dgm:pt>
    <dgm:pt modelId="{40B6FF55-EA71-498E-BF56-2C488EEDC5BC}" type="parTrans" cxnId="{C89E32E6-AEA3-4516-8428-498AF7FA2EF9}">
      <dgm:prSet/>
      <dgm:spPr/>
      <dgm:t>
        <a:bodyPr/>
        <a:lstStyle/>
        <a:p>
          <a:endParaRPr kumimoji="1" lang="ja-JP" altLang="en-US"/>
        </a:p>
      </dgm:t>
    </dgm:pt>
    <dgm:pt modelId="{33B26641-8FE3-497D-A8D2-BC1AB6DF1FAB}" type="sibTrans" cxnId="{C89E32E6-AEA3-4516-8428-498AF7FA2EF9}">
      <dgm:prSet/>
      <dgm:spPr/>
      <dgm:t>
        <a:bodyPr/>
        <a:lstStyle/>
        <a:p>
          <a:endParaRPr kumimoji="1" lang="ja-JP" altLang="en-US"/>
        </a:p>
      </dgm:t>
    </dgm:pt>
    <dgm:pt modelId="{163A485C-52D2-4960-8A7F-6D35CCC05A68}">
      <dgm:prSet phldrT="[テキスト]"/>
      <dgm:spPr/>
      <dgm:t>
        <a:bodyPr/>
        <a:lstStyle/>
        <a:p>
          <a:r>
            <a:rPr kumimoji="1" lang="ja-JP" altLang="en-US" dirty="0"/>
            <a:t>自立の助長を重視すれば、保護費の支出が増える方向</a:t>
          </a:r>
        </a:p>
      </dgm:t>
    </dgm:pt>
    <dgm:pt modelId="{B89AC313-5E9A-4D15-9C50-655BD160DC08}" type="parTrans" cxnId="{B430CB0E-3BB1-4126-8F24-31A8E7BFBAA1}">
      <dgm:prSet/>
      <dgm:spPr/>
      <dgm:t>
        <a:bodyPr/>
        <a:lstStyle/>
        <a:p>
          <a:endParaRPr kumimoji="1" lang="ja-JP" altLang="en-US"/>
        </a:p>
      </dgm:t>
    </dgm:pt>
    <dgm:pt modelId="{B8549F77-CF27-4A33-9BCD-BDB779FBBC84}" type="sibTrans" cxnId="{B430CB0E-3BB1-4126-8F24-31A8E7BFBAA1}">
      <dgm:prSet/>
      <dgm:spPr/>
      <dgm:t>
        <a:bodyPr/>
        <a:lstStyle/>
        <a:p>
          <a:endParaRPr kumimoji="1" lang="ja-JP" altLang="en-US"/>
        </a:p>
      </dgm:t>
    </dgm:pt>
    <dgm:pt modelId="{7419B3DD-FECA-4DF4-970B-C7CBF0E8807C}" type="pres">
      <dgm:prSet presAssocID="{4DAA347C-0AC6-4BBB-A698-FDD7206DF8F8}" presName="compositeShape" presStyleCnt="0">
        <dgm:presLayoutVars>
          <dgm:chMax val="2"/>
          <dgm:dir/>
          <dgm:resizeHandles val="exact"/>
        </dgm:presLayoutVars>
      </dgm:prSet>
      <dgm:spPr/>
    </dgm:pt>
    <dgm:pt modelId="{AEB4D6C0-3D9E-4CE3-8B6C-514B23DFC1C1}" type="pres">
      <dgm:prSet presAssocID="{4DAA347C-0AC6-4BBB-A698-FDD7206DF8F8}" presName="divider" presStyleLbl="fgShp" presStyleIdx="0" presStyleCnt="1" custAng="21302724"/>
      <dgm:spPr/>
    </dgm:pt>
    <dgm:pt modelId="{C4E8729C-731B-472C-B347-6769D40F366A}" type="pres">
      <dgm:prSet presAssocID="{975A4B85-D9F4-445F-9769-DB050B62422B}" presName="downArrow" presStyleLbl="node1" presStyleIdx="0" presStyleCnt="2"/>
      <dgm:spPr/>
    </dgm:pt>
    <dgm:pt modelId="{17857D2D-8041-4682-8726-369CC79A0336}" type="pres">
      <dgm:prSet presAssocID="{975A4B85-D9F4-445F-9769-DB050B62422B}" presName="downArrowText" presStyleLbl="revTx" presStyleIdx="0" presStyleCnt="2" custLinFactNeighborX="-40532" custLinFactNeighborY="7021">
        <dgm:presLayoutVars>
          <dgm:bulletEnabled val="1"/>
        </dgm:presLayoutVars>
      </dgm:prSet>
      <dgm:spPr/>
    </dgm:pt>
    <dgm:pt modelId="{8894CA87-462E-4999-807E-26FA45951727}" type="pres">
      <dgm:prSet presAssocID="{163A485C-52D2-4960-8A7F-6D35CCC05A68}" presName="upArrow" presStyleLbl="node1" presStyleIdx="1" presStyleCnt="2"/>
      <dgm:spPr/>
    </dgm:pt>
    <dgm:pt modelId="{80AC31AF-DC69-4FFE-AB0C-EE378E0805E5}" type="pres">
      <dgm:prSet presAssocID="{163A485C-52D2-4960-8A7F-6D35CCC05A68}" presName="upArrowText" presStyleLbl="revTx" presStyleIdx="1" presStyleCnt="2" custLinFactNeighborX="48639" custLinFactNeighborY="-94">
        <dgm:presLayoutVars>
          <dgm:bulletEnabled val="1"/>
        </dgm:presLayoutVars>
      </dgm:prSet>
      <dgm:spPr/>
    </dgm:pt>
  </dgm:ptLst>
  <dgm:cxnLst>
    <dgm:cxn modelId="{4B976603-F95A-4FF6-A8E8-8A7850AD6B6B}" type="presOf" srcId="{975A4B85-D9F4-445F-9769-DB050B62422B}" destId="{17857D2D-8041-4682-8726-369CC79A0336}" srcOrd="0" destOrd="0" presId="urn:microsoft.com/office/officeart/2005/8/layout/arrow3"/>
    <dgm:cxn modelId="{B430CB0E-3BB1-4126-8F24-31A8E7BFBAA1}" srcId="{4DAA347C-0AC6-4BBB-A698-FDD7206DF8F8}" destId="{163A485C-52D2-4960-8A7F-6D35CCC05A68}" srcOrd="1" destOrd="0" parTransId="{B89AC313-5E9A-4D15-9C50-655BD160DC08}" sibTransId="{B8549F77-CF27-4A33-9BCD-BDB779FBBC84}"/>
    <dgm:cxn modelId="{3C21D734-FE04-4122-8E17-BD42C52835DE}" type="presOf" srcId="{4DAA347C-0AC6-4BBB-A698-FDD7206DF8F8}" destId="{7419B3DD-FECA-4DF4-970B-C7CBF0E8807C}" srcOrd="0" destOrd="0" presId="urn:microsoft.com/office/officeart/2005/8/layout/arrow3"/>
    <dgm:cxn modelId="{AB7DF140-B42E-4BB7-A861-B9741D1A6A24}" type="presOf" srcId="{163A485C-52D2-4960-8A7F-6D35CCC05A68}" destId="{80AC31AF-DC69-4FFE-AB0C-EE378E0805E5}" srcOrd="0" destOrd="0" presId="urn:microsoft.com/office/officeart/2005/8/layout/arrow3"/>
    <dgm:cxn modelId="{C89E32E6-AEA3-4516-8428-498AF7FA2EF9}" srcId="{4DAA347C-0AC6-4BBB-A698-FDD7206DF8F8}" destId="{975A4B85-D9F4-445F-9769-DB050B62422B}" srcOrd="0" destOrd="0" parTransId="{40B6FF55-EA71-498E-BF56-2C488EEDC5BC}" sibTransId="{33B26641-8FE3-497D-A8D2-BC1AB6DF1FAB}"/>
    <dgm:cxn modelId="{01C873BB-5BC9-4096-A779-32FD7E3289AE}" type="presParOf" srcId="{7419B3DD-FECA-4DF4-970B-C7CBF0E8807C}" destId="{AEB4D6C0-3D9E-4CE3-8B6C-514B23DFC1C1}" srcOrd="0" destOrd="0" presId="urn:microsoft.com/office/officeart/2005/8/layout/arrow3"/>
    <dgm:cxn modelId="{94B604B2-A6D0-4D52-B698-2508B3DECDB2}" type="presParOf" srcId="{7419B3DD-FECA-4DF4-970B-C7CBF0E8807C}" destId="{C4E8729C-731B-472C-B347-6769D40F366A}" srcOrd="1" destOrd="0" presId="urn:microsoft.com/office/officeart/2005/8/layout/arrow3"/>
    <dgm:cxn modelId="{82A94199-7D79-4C0C-806C-D293CFE3752A}" type="presParOf" srcId="{7419B3DD-FECA-4DF4-970B-C7CBF0E8807C}" destId="{17857D2D-8041-4682-8726-369CC79A0336}" srcOrd="2" destOrd="0" presId="urn:microsoft.com/office/officeart/2005/8/layout/arrow3"/>
    <dgm:cxn modelId="{AD55DB16-B6F4-4E85-B257-1F31593A2D5A}" type="presParOf" srcId="{7419B3DD-FECA-4DF4-970B-C7CBF0E8807C}" destId="{8894CA87-462E-4999-807E-26FA45951727}" srcOrd="3" destOrd="0" presId="urn:microsoft.com/office/officeart/2005/8/layout/arrow3"/>
    <dgm:cxn modelId="{82C8A1DA-DE7B-4A00-AF82-AED312C2854B}" type="presParOf" srcId="{7419B3DD-FECA-4DF4-970B-C7CBF0E8807C}" destId="{80AC31AF-DC69-4FFE-AB0C-EE378E0805E5}" srcOrd="4" destOrd="0" presId="urn:microsoft.com/office/officeart/2005/8/layout/arrow3"/>
  </dgm:cxnLst>
  <dgm:bg>
    <a:gradFill flip="none" rotWithShape="1">
      <a:gsLst>
        <a:gs pos="0">
          <a:schemeClr val="accent3">
            <a:lumMod val="20000"/>
            <a:lumOff val="80000"/>
            <a:shade val="30000"/>
            <a:satMod val="115000"/>
          </a:schemeClr>
        </a:gs>
        <a:gs pos="50000">
          <a:schemeClr val="accent3">
            <a:lumMod val="20000"/>
            <a:lumOff val="80000"/>
            <a:shade val="67500"/>
            <a:satMod val="115000"/>
          </a:schemeClr>
        </a:gs>
        <a:gs pos="100000">
          <a:schemeClr val="accent3">
            <a:lumMod val="20000"/>
            <a:lumOff val="80000"/>
            <a:shade val="100000"/>
            <a:satMod val="115000"/>
          </a:schemeClr>
        </a:gs>
      </a:gsLst>
      <a:lin ang="2700000" scaled="1"/>
      <a:tileRect/>
    </a:gradFill>
  </dgm:bg>
  <dgm:whole>
    <a:ln>
      <a:solidFill>
        <a:schemeClr val="accent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15154-E537-479A-91B0-6C5663ED7DA8}">
      <dsp:nvSpPr>
        <dsp:cNvPr id="0" name=""/>
        <dsp:cNvSpPr/>
      </dsp:nvSpPr>
      <dsp:spPr>
        <a:xfrm>
          <a:off x="3352799" y="0"/>
          <a:ext cx="3352800" cy="1340908"/>
        </a:xfrm>
        <a:prstGeom prst="trapezoid">
          <a:avLst>
            <a:gd name="adj" fmla="val 125020"/>
          </a:avLst>
        </a:prstGeom>
        <a:gradFill rotWithShape="0">
          <a:gsLst>
            <a:gs pos="0">
              <a:schemeClr val="accent2">
                <a:shade val="80000"/>
                <a:hueOff val="0"/>
                <a:satOff val="0"/>
                <a:lumOff val="0"/>
                <a:alphaOff val="0"/>
                <a:shade val="85000"/>
                <a:satMod val="130000"/>
              </a:schemeClr>
            </a:gs>
            <a:gs pos="34000">
              <a:schemeClr val="accent2">
                <a:shade val="80000"/>
                <a:hueOff val="0"/>
                <a:satOff val="0"/>
                <a:lumOff val="0"/>
                <a:alphaOff val="0"/>
                <a:shade val="87000"/>
                <a:satMod val="125000"/>
              </a:schemeClr>
            </a:gs>
            <a:gs pos="70000">
              <a:schemeClr val="accent2">
                <a:shade val="80000"/>
                <a:hueOff val="0"/>
                <a:satOff val="0"/>
                <a:lumOff val="0"/>
                <a:alphaOff val="0"/>
                <a:tint val="100000"/>
                <a:shade val="90000"/>
                <a:satMod val="130000"/>
              </a:schemeClr>
            </a:gs>
            <a:gs pos="100000">
              <a:schemeClr val="accent2">
                <a:shade val="8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kumimoji="1" lang="ja-JP" altLang="en-US" sz="4400" kern="1200" dirty="0">
              <a:solidFill>
                <a:schemeClr val="bg1"/>
              </a:solidFill>
            </a:rPr>
            <a:t>憲法</a:t>
          </a:r>
        </a:p>
      </dsp:txBody>
      <dsp:txXfrm>
        <a:off x="3352799" y="0"/>
        <a:ext cx="3352800" cy="1340908"/>
      </dsp:txXfrm>
    </dsp:sp>
    <dsp:sp modelId="{404B701A-3578-498B-8EDE-067FB62F3B68}">
      <dsp:nvSpPr>
        <dsp:cNvPr id="0" name=""/>
        <dsp:cNvSpPr/>
      </dsp:nvSpPr>
      <dsp:spPr>
        <a:xfrm>
          <a:off x="1676399" y="1340908"/>
          <a:ext cx="6705600" cy="1340908"/>
        </a:xfrm>
        <a:prstGeom prst="trapezoid">
          <a:avLst>
            <a:gd name="adj" fmla="val 125020"/>
          </a:avLst>
        </a:prstGeom>
        <a:gradFill rotWithShape="0">
          <a:gsLst>
            <a:gs pos="0">
              <a:schemeClr val="accent2">
                <a:shade val="80000"/>
                <a:hueOff val="259796"/>
                <a:satOff val="-11129"/>
                <a:lumOff val="15349"/>
                <a:alphaOff val="0"/>
                <a:shade val="85000"/>
                <a:satMod val="130000"/>
              </a:schemeClr>
            </a:gs>
            <a:gs pos="34000">
              <a:schemeClr val="accent2">
                <a:shade val="80000"/>
                <a:hueOff val="259796"/>
                <a:satOff val="-11129"/>
                <a:lumOff val="15349"/>
                <a:alphaOff val="0"/>
                <a:shade val="87000"/>
                <a:satMod val="125000"/>
              </a:schemeClr>
            </a:gs>
            <a:gs pos="70000">
              <a:schemeClr val="accent2">
                <a:shade val="80000"/>
                <a:hueOff val="259796"/>
                <a:satOff val="-11129"/>
                <a:lumOff val="15349"/>
                <a:alphaOff val="0"/>
                <a:tint val="100000"/>
                <a:shade val="90000"/>
                <a:satMod val="130000"/>
              </a:schemeClr>
            </a:gs>
            <a:gs pos="100000">
              <a:schemeClr val="accent2">
                <a:shade val="80000"/>
                <a:hueOff val="259796"/>
                <a:satOff val="-11129"/>
                <a:lumOff val="1534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kumimoji="1" lang="ja-JP" altLang="en-US" sz="4400" kern="1200" dirty="0">
              <a:solidFill>
                <a:schemeClr val="bg1"/>
              </a:solidFill>
            </a:rPr>
            <a:t>法律</a:t>
          </a:r>
        </a:p>
      </dsp:txBody>
      <dsp:txXfrm>
        <a:off x="2849879" y="1340908"/>
        <a:ext cx="4358640" cy="1340908"/>
      </dsp:txXfrm>
    </dsp:sp>
    <dsp:sp modelId="{1882A279-67E3-4D40-AEC4-BDDAAB05360B}">
      <dsp:nvSpPr>
        <dsp:cNvPr id="0" name=""/>
        <dsp:cNvSpPr/>
      </dsp:nvSpPr>
      <dsp:spPr>
        <a:xfrm>
          <a:off x="0" y="2681816"/>
          <a:ext cx="10058399" cy="1340908"/>
        </a:xfrm>
        <a:prstGeom prst="trapezoid">
          <a:avLst>
            <a:gd name="adj" fmla="val 125020"/>
          </a:avLst>
        </a:prstGeom>
        <a:gradFill rotWithShape="0">
          <a:gsLst>
            <a:gs pos="0">
              <a:schemeClr val="accent2">
                <a:shade val="80000"/>
                <a:hueOff val="519592"/>
                <a:satOff val="-22257"/>
                <a:lumOff val="30698"/>
                <a:alphaOff val="0"/>
                <a:shade val="85000"/>
                <a:satMod val="130000"/>
              </a:schemeClr>
            </a:gs>
            <a:gs pos="34000">
              <a:schemeClr val="accent2">
                <a:shade val="80000"/>
                <a:hueOff val="519592"/>
                <a:satOff val="-22257"/>
                <a:lumOff val="30698"/>
                <a:alphaOff val="0"/>
                <a:shade val="87000"/>
                <a:satMod val="125000"/>
              </a:schemeClr>
            </a:gs>
            <a:gs pos="70000">
              <a:schemeClr val="accent2">
                <a:shade val="80000"/>
                <a:hueOff val="519592"/>
                <a:satOff val="-22257"/>
                <a:lumOff val="30698"/>
                <a:alphaOff val="0"/>
                <a:tint val="100000"/>
                <a:shade val="90000"/>
                <a:satMod val="130000"/>
              </a:schemeClr>
            </a:gs>
            <a:gs pos="100000">
              <a:schemeClr val="accent2">
                <a:shade val="80000"/>
                <a:hueOff val="519592"/>
                <a:satOff val="-22257"/>
                <a:lumOff val="30698"/>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kumimoji="1" lang="ja-JP" altLang="en-US" sz="4400" kern="1200" dirty="0">
              <a:solidFill>
                <a:schemeClr val="bg1"/>
              </a:solidFill>
            </a:rPr>
            <a:t>行政基準（行政規則・通達）</a:t>
          </a:r>
        </a:p>
      </dsp:txBody>
      <dsp:txXfrm>
        <a:off x="1760219" y="2681816"/>
        <a:ext cx="6537960" cy="13409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4D6C0-3D9E-4CE3-8B6C-514B23DFC1C1}">
      <dsp:nvSpPr>
        <dsp:cNvPr id="0" name=""/>
        <dsp:cNvSpPr/>
      </dsp:nvSpPr>
      <dsp:spPr>
        <a:xfrm rot="21002724">
          <a:off x="16724" y="1092681"/>
          <a:ext cx="5701527" cy="632720"/>
        </a:xfrm>
        <a:prstGeom prst="mathMinus">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E8729C-731B-472C-B347-6769D40F366A}">
      <dsp:nvSpPr>
        <dsp:cNvPr id="0" name=""/>
        <dsp:cNvSpPr/>
      </dsp:nvSpPr>
      <dsp:spPr>
        <a:xfrm>
          <a:off x="688197" y="140904"/>
          <a:ext cx="1720493" cy="1127233"/>
        </a:xfrm>
        <a:prstGeom prst="downArrow">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857D2D-8041-4682-8726-369CC79A0336}">
      <dsp:nvSpPr>
        <dsp:cNvPr id="0" name=""/>
        <dsp:cNvSpPr/>
      </dsp:nvSpPr>
      <dsp:spPr>
        <a:xfrm>
          <a:off x="2295697" y="83100"/>
          <a:ext cx="1835192" cy="1183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t>最低生活の保障を重視すれば、保護費減らす方向</a:t>
          </a:r>
        </a:p>
      </dsp:txBody>
      <dsp:txXfrm>
        <a:off x="2295697" y="83100"/>
        <a:ext cx="1835192" cy="1183595"/>
      </dsp:txXfrm>
    </dsp:sp>
    <dsp:sp modelId="{8894CA87-462E-4999-807E-26FA45951727}">
      <dsp:nvSpPr>
        <dsp:cNvPr id="0" name=""/>
        <dsp:cNvSpPr/>
      </dsp:nvSpPr>
      <dsp:spPr>
        <a:xfrm>
          <a:off x="3326286" y="1549946"/>
          <a:ext cx="1720493" cy="1127233"/>
        </a:xfrm>
        <a:prstGeom prst="upArrow">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AC31AF-DC69-4FFE-AB0C-EE378E0805E5}">
      <dsp:nvSpPr>
        <dsp:cNvPr id="0" name=""/>
        <dsp:cNvSpPr/>
      </dsp:nvSpPr>
      <dsp:spPr>
        <a:xfrm>
          <a:off x="1752865" y="1633376"/>
          <a:ext cx="1835192" cy="1183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kumimoji="1" lang="ja-JP" altLang="en-US" sz="1600" kern="1200" dirty="0"/>
            <a:t>自立の助長を重視すれば、保護費の支出が増える方向</a:t>
          </a:r>
        </a:p>
      </dsp:txBody>
      <dsp:txXfrm>
        <a:off x="1752865" y="1633376"/>
        <a:ext cx="1835192" cy="118359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8B1C6570-FF26-7A91-D4E8-533B75D867B0}"/>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44BA33C-523A-75A6-1C38-246A763A5603}"/>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87A12ED0-C928-4E14-B6E8-2ADC5EDFB8AD}" type="datetimeFigureOut">
              <a:rPr kumimoji="1" lang="ja-JP" altLang="en-US" smtClean="0"/>
              <a:t>2024/9/13</a:t>
            </a:fld>
            <a:endParaRPr kumimoji="1" lang="ja-JP" altLang="en-US"/>
          </a:p>
        </p:txBody>
      </p:sp>
      <p:sp>
        <p:nvSpPr>
          <p:cNvPr id="4" name="フッター プレースホルダー 3">
            <a:extLst>
              <a:ext uri="{FF2B5EF4-FFF2-40B4-BE49-F238E27FC236}">
                <a16:creationId xmlns:a16="http://schemas.microsoft.com/office/drawing/2014/main" id="{077C5C88-1E4B-E4FC-4BF4-BBE86F243C9D}"/>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A68A8FB7-E2C5-854D-9773-3B97524E6FFC}"/>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570766E6-5376-4477-B8E3-AE309AAB953B}" type="slidenum">
              <a:rPr kumimoji="1" lang="ja-JP" altLang="en-US" smtClean="0"/>
              <a:t>‹#›</a:t>
            </a:fld>
            <a:endParaRPr kumimoji="1" lang="ja-JP" altLang="en-US"/>
          </a:p>
        </p:txBody>
      </p:sp>
    </p:spTree>
    <p:extLst>
      <p:ext uri="{BB962C8B-B14F-4D97-AF65-F5344CB8AC3E}">
        <p14:creationId xmlns:p14="http://schemas.microsoft.com/office/powerpoint/2010/main" val="127885054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98EA1710-1F5A-4DDA-9D57-D7EFFA6AC7DA}" type="datetimeFigureOut">
              <a:rPr kumimoji="1" lang="ja-JP" altLang="en-US" smtClean="0"/>
              <a:t>2024/9/13</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DD2C8A59-41BE-4378-9B3E-62E5A2EA4681}" type="slidenum">
              <a:rPr kumimoji="1" lang="ja-JP" altLang="en-US" smtClean="0"/>
              <a:t>‹#›</a:t>
            </a:fld>
            <a:endParaRPr kumimoji="1" lang="ja-JP" altLang="en-US"/>
          </a:p>
        </p:txBody>
      </p:sp>
    </p:spTree>
    <p:extLst>
      <p:ext uri="{BB962C8B-B14F-4D97-AF65-F5344CB8AC3E}">
        <p14:creationId xmlns:p14="http://schemas.microsoft.com/office/powerpoint/2010/main" val="6656591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28EDAD9-A6C1-4E99-A7A9-31D6CDCDA65D}"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E61FFD0-361E-4DB4-8CDF-C236787F5FB3}"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818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28EDAD9-A6C1-4E99-A7A9-31D6CDCDA65D}"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E61FFD0-361E-4DB4-8CDF-C236787F5FB3}" type="slidenum">
              <a:rPr kumimoji="1" lang="ja-JP" altLang="en-US" smtClean="0"/>
              <a:t>‹#›</a:t>
            </a:fld>
            <a:endParaRPr kumimoji="1" lang="ja-JP" altLang="en-US"/>
          </a:p>
        </p:txBody>
      </p:sp>
    </p:spTree>
    <p:extLst>
      <p:ext uri="{BB962C8B-B14F-4D97-AF65-F5344CB8AC3E}">
        <p14:creationId xmlns:p14="http://schemas.microsoft.com/office/powerpoint/2010/main" val="220503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28EDAD9-A6C1-4E99-A7A9-31D6CDCDA65D}"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E61FFD0-361E-4DB4-8CDF-C236787F5FB3}" type="slidenum">
              <a:rPr kumimoji="1" lang="ja-JP" altLang="en-US" smtClean="0"/>
              <a:t>‹#›</a:t>
            </a:fld>
            <a:endParaRPr kumimoji="1" lang="ja-JP" altLang="en-US"/>
          </a:p>
        </p:txBody>
      </p:sp>
    </p:spTree>
    <p:extLst>
      <p:ext uri="{BB962C8B-B14F-4D97-AF65-F5344CB8AC3E}">
        <p14:creationId xmlns:p14="http://schemas.microsoft.com/office/powerpoint/2010/main" val="3165940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28EDAD9-A6C1-4E99-A7A9-31D6CDCDA65D}"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E61FFD0-361E-4DB4-8CDF-C236787F5FB3}" type="slidenum">
              <a:rPr kumimoji="1" lang="ja-JP" altLang="en-US" smtClean="0"/>
              <a:t>‹#›</a:t>
            </a:fld>
            <a:endParaRPr kumimoji="1" lang="ja-JP" altLang="en-US"/>
          </a:p>
        </p:txBody>
      </p:sp>
    </p:spTree>
    <p:extLst>
      <p:ext uri="{BB962C8B-B14F-4D97-AF65-F5344CB8AC3E}">
        <p14:creationId xmlns:p14="http://schemas.microsoft.com/office/powerpoint/2010/main" val="1419659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28EDAD9-A6C1-4E99-A7A9-31D6CDCDA65D}"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E61FFD0-361E-4DB4-8CDF-C236787F5FB3}"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301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28EDAD9-A6C1-4E99-A7A9-31D6CDCDA65D}"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E61FFD0-361E-4DB4-8CDF-C236787F5FB3}" type="slidenum">
              <a:rPr kumimoji="1" lang="ja-JP" altLang="en-US" smtClean="0"/>
              <a:t>‹#›</a:t>
            </a:fld>
            <a:endParaRPr kumimoji="1" lang="ja-JP" altLang="en-US"/>
          </a:p>
        </p:txBody>
      </p:sp>
    </p:spTree>
    <p:extLst>
      <p:ext uri="{BB962C8B-B14F-4D97-AF65-F5344CB8AC3E}">
        <p14:creationId xmlns:p14="http://schemas.microsoft.com/office/powerpoint/2010/main" val="2832094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5"/>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28EDAD9-A6C1-4E99-A7A9-31D6CDCDA65D}" type="datetimeFigureOut">
              <a:rPr kumimoji="1" lang="ja-JP" altLang="en-US" smtClean="0"/>
              <a:t>2024/9/13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E61FFD0-361E-4DB4-8CDF-C236787F5FB3}" type="slidenum">
              <a:rPr kumimoji="1" lang="ja-JP" altLang="en-US" smtClean="0"/>
              <a:t>‹#›</a:t>
            </a:fld>
            <a:endParaRPr kumimoji="1" lang="ja-JP" altLang="en-US"/>
          </a:p>
        </p:txBody>
      </p:sp>
    </p:spTree>
    <p:extLst>
      <p:ext uri="{BB962C8B-B14F-4D97-AF65-F5344CB8AC3E}">
        <p14:creationId xmlns:p14="http://schemas.microsoft.com/office/powerpoint/2010/main" val="1685160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28EDAD9-A6C1-4E99-A7A9-31D6CDCDA65D}" type="datetimeFigureOut">
              <a:rPr kumimoji="1" lang="ja-JP" altLang="en-US" smtClean="0"/>
              <a:t>2024/9/13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E61FFD0-361E-4DB4-8CDF-C236787F5FB3}" type="slidenum">
              <a:rPr kumimoji="1" lang="ja-JP" altLang="en-US" smtClean="0"/>
              <a:t>‹#›</a:t>
            </a:fld>
            <a:endParaRPr kumimoji="1" lang="ja-JP" altLang="en-US"/>
          </a:p>
        </p:txBody>
      </p:sp>
    </p:spTree>
    <p:extLst>
      <p:ext uri="{BB962C8B-B14F-4D97-AF65-F5344CB8AC3E}">
        <p14:creationId xmlns:p14="http://schemas.microsoft.com/office/powerpoint/2010/main" val="1154555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28EDAD9-A6C1-4E99-A7A9-31D6CDCDA65D}" type="datetimeFigureOut">
              <a:rPr kumimoji="1" lang="ja-JP" altLang="en-US" smtClean="0"/>
              <a:t>2024/9/13</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1E61FFD0-361E-4DB4-8CDF-C236787F5FB3}" type="slidenum">
              <a:rPr kumimoji="1" lang="ja-JP" altLang="en-US" smtClean="0"/>
              <a:t>‹#›</a:t>
            </a:fld>
            <a:endParaRPr kumimoji="1" lang="ja-JP" altLang="en-US"/>
          </a:p>
        </p:txBody>
      </p:sp>
    </p:spTree>
    <p:extLst>
      <p:ext uri="{BB962C8B-B14F-4D97-AF65-F5344CB8AC3E}">
        <p14:creationId xmlns:p14="http://schemas.microsoft.com/office/powerpoint/2010/main" val="3698929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28EDAD9-A6C1-4E99-A7A9-31D6CDCDA65D}"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E61FFD0-361E-4DB4-8CDF-C236787F5FB3}" type="slidenum">
              <a:rPr kumimoji="1" lang="ja-JP" altLang="en-US" smtClean="0"/>
              <a:t>‹#›</a:t>
            </a:fld>
            <a:endParaRPr kumimoji="1" lang="ja-JP" altLang="en-US"/>
          </a:p>
        </p:txBody>
      </p:sp>
    </p:spTree>
    <p:extLst>
      <p:ext uri="{BB962C8B-B14F-4D97-AF65-F5344CB8AC3E}">
        <p14:creationId xmlns:p14="http://schemas.microsoft.com/office/powerpoint/2010/main" val="252294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28EDAD9-A6C1-4E99-A7A9-31D6CDCDA65D}"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E61FFD0-361E-4DB4-8CDF-C236787F5FB3}" type="slidenum">
              <a:rPr kumimoji="1" lang="ja-JP" altLang="en-US" smtClean="0"/>
              <a:t>‹#›</a:t>
            </a:fld>
            <a:endParaRPr kumimoji="1" lang="ja-JP" altLang="en-US"/>
          </a:p>
        </p:txBody>
      </p:sp>
    </p:spTree>
    <p:extLst>
      <p:ext uri="{BB962C8B-B14F-4D97-AF65-F5344CB8AC3E}">
        <p14:creationId xmlns:p14="http://schemas.microsoft.com/office/powerpoint/2010/main" val="30979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28EDAD9-A6C1-4E99-A7A9-31D6CDCDA65D}" type="datetimeFigureOut">
              <a:rPr kumimoji="1" lang="ja-JP" altLang="en-US" smtClean="0"/>
              <a:t>2024/9/13</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E61FFD0-361E-4DB4-8CDF-C236787F5FB3}"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0890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2.png"/><Relationship Id="rId7" Type="http://schemas.openxmlformats.org/officeDocument/2006/relationships/image" Target="../media/image39.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10.png"/><Relationship Id="rId9"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6.png"/><Relationship Id="rId7"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2.png"/><Relationship Id="rId10" Type="http://schemas.openxmlformats.org/officeDocument/2006/relationships/image" Target="../media/image19.png"/><Relationship Id="rId4" Type="http://schemas.openxmlformats.org/officeDocument/2006/relationships/image" Target="../media/image20.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EEFB39-B07C-EECC-6419-80C364C5E2F1}"/>
              </a:ext>
            </a:extLst>
          </p:cNvPr>
          <p:cNvSpPr>
            <a:spLocks noGrp="1"/>
          </p:cNvSpPr>
          <p:nvPr>
            <p:ph type="ctrTitle"/>
          </p:nvPr>
        </p:nvSpPr>
        <p:spPr>
          <a:xfrm>
            <a:off x="378909" y="758951"/>
            <a:ext cx="11114842" cy="3369165"/>
          </a:xfrm>
        </p:spPr>
        <p:txBody>
          <a:bodyPr>
            <a:normAutofit fontScale="90000"/>
          </a:bodyPr>
          <a:lstStyle/>
          <a:p>
            <a:r>
              <a:rPr kumimoji="1" lang="ja-JP" altLang="en-US" sz="3600" dirty="0">
                <a:latin typeface="HGP教科書体" panose="02020600000000000000" pitchFamily="18" charset="-128"/>
                <a:ea typeface="HGP教科書体" panose="02020600000000000000" pitchFamily="18" charset="-128"/>
              </a:rPr>
              <a:t>　　　　　　　　　　　　　　　</a:t>
            </a:r>
            <a:br>
              <a:rPr kumimoji="1" lang="en-US" altLang="ja-JP" sz="3600" dirty="0">
                <a:latin typeface="HGP教科書体" panose="02020600000000000000" pitchFamily="18" charset="-128"/>
                <a:ea typeface="HGP教科書体" panose="02020600000000000000" pitchFamily="18" charset="-128"/>
              </a:rPr>
            </a:br>
            <a:r>
              <a:rPr kumimoji="1" lang="ja-JP" altLang="en-US" sz="3600" dirty="0">
                <a:latin typeface="HGP教科書体" panose="02020600000000000000" pitchFamily="18" charset="-128"/>
                <a:ea typeface="HGP教科書体" panose="02020600000000000000" pitchFamily="18" charset="-128"/>
              </a:rPr>
              <a:t>　</a:t>
            </a:r>
            <a:r>
              <a:rPr kumimoji="1" lang="ja-JP" altLang="en-US" sz="4400" dirty="0">
                <a:latin typeface="+mj-ea"/>
              </a:rPr>
              <a:t>長洲事件</a:t>
            </a:r>
            <a:r>
              <a:rPr kumimoji="1" lang="ja-JP" altLang="en-US" sz="5300" dirty="0"/>
              <a:t>　</a:t>
            </a:r>
            <a:br>
              <a:rPr kumimoji="1" lang="en-US" altLang="ja-JP" sz="4400" dirty="0"/>
            </a:br>
            <a:r>
              <a:rPr kumimoji="1" lang="ja-JP" altLang="en-US" sz="4400" dirty="0"/>
              <a:t>　子どもから学びを奪う控訴審判決</a:t>
            </a:r>
            <a:br>
              <a:rPr kumimoji="1" lang="en-US" altLang="ja-JP" sz="4400" dirty="0"/>
            </a:br>
            <a:r>
              <a:rPr kumimoji="1" lang="ja-JP" altLang="en-US" sz="4400" dirty="0"/>
              <a:t>　（福岡高裁　令和６年３月２２日判決）</a:t>
            </a:r>
            <a:br>
              <a:rPr kumimoji="1" lang="en-US" altLang="ja-JP" sz="4400" dirty="0"/>
            </a:br>
            <a:br>
              <a:rPr kumimoji="1" lang="en-US" altLang="ja-JP" sz="4400" dirty="0"/>
            </a:br>
            <a:r>
              <a:rPr kumimoji="1" lang="ja-JP" altLang="en-US" sz="4400" dirty="0"/>
              <a:t>そして始まった最高裁での闘い</a:t>
            </a:r>
            <a:endParaRPr kumimoji="1" lang="ja-JP" altLang="en-US" sz="3200" dirty="0"/>
          </a:p>
        </p:txBody>
      </p:sp>
      <p:sp>
        <p:nvSpPr>
          <p:cNvPr id="3" name="字幕 2">
            <a:extLst>
              <a:ext uri="{FF2B5EF4-FFF2-40B4-BE49-F238E27FC236}">
                <a16:creationId xmlns:a16="http://schemas.microsoft.com/office/drawing/2014/main" id="{6B0BCFB1-464B-190D-10F3-5F7D79C79340}"/>
              </a:ext>
            </a:extLst>
          </p:cNvPr>
          <p:cNvSpPr>
            <a:spLocks noGrp="1"/>
          </p:cNvSpPr>
          <p:nvPr>
            <p:ph type="subTitle" idx="1"/>
          </p:nvPr>
        </p:nvSpPr>
        <p:spPr/>
        <p:txBody>
          <a:bodyPr/>
          <a:lstStyle/>
          <a:p>
            <a:r>
              <a:rPr kumimoji="1" lang="ja-JP" altLang="en-US" dirty="0"/>
              <a:t>弁護士　　髙木百合香（長洲事件弁護団）</a:t>
            </a:r>
            <a:endParaRPr kumimoji="1" lang="en-US" altLang="ja-JP" dirty="0"/>
          </a:p>
          <a:p>
            <a:pPr algn="r"/>
            <a:r>
              <a:rPr lang="ja-JP" altLang="en-US" dirty="0"/>
              <a:t>２０２４年９月１３日　</a:t>
            </a:r>
            <a:endParaRPr kumimoji="1" lang="ja-JP" altLang="en-US" dirty="0"/>
          </a:p>
        </p:txBody>
      </p:sp>
      <p:pic>
        <p:nvPicPr>
          <p:cNvPr id="4" name="図 3">
            <a:extLst>
              <a:ext uri="{FF2B5EF4-FFF2-40B4-BE49-F238E27FC236}">
                <a16:creationId xmlns:a16="http://schemas.microsoft.com/office/drawing/2014/main" id="{AEA28BB3-9E7C-F691-547D-D01A99DCD890}"/>
              </a:ext>
            </a:extLst>
          </p:cNvPr>
          <p:cNvPicPr>
            <a:picLocks noChangeAspect="1"/>
          </p:cNvPicPr>
          <p:nvPr/>
        </p:nvPicPr>
        <p:blipFill>
          <a:blip r:embed="rId2"/>
          <a:stretch>
            <a:fillRect/>
          </a:stretch>
        </p:blipFill>
        <p:spPr>
          <a:xfrm>
            <a:off x="8505497" y="255123"/>
            <a:ext cx="3468413" cy="2811270"/>
          </a:xfrm>
          <a:prstGeom prst="rect">
            <a:avLst/>
          </a:prstGeom>
        </p:spPr>
      </p:pic>
    </p:spTree>
    <p:extLst>
      <p:ext uri="{BB962C8B-B14F-4D97-AF65-F5344CB8AC3E}">
        <p14:creationId xmlns:p14="http://schemas.microsoft.com/office/powerpoint/2010/main" val="667736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4F7B08-3B99-373E-43B1-05A2F4221306}"/>
              </a:ext>
            </a:extLst>
          </p:cNvPr>
          <p:cNvSpPr>
            <a:spLocks noGrp="1"/>
          </p:cNvSpPr>
          <p:nvPr>
            <p:ph type="title"/>
          </p:nvPr>
        </p:nvSpPr>
        <p:spPr>
          <a:xfrm>
            <a:off x="1097280" y="263527"/>
            <a:ext cx="10058400" cy="1450757"/>
          </a:xfrm>
        </p:spPr>
        <p:txBody>
          <a:bodyPr>
            <a:normAutofit/>
          </a:bodyPr>
          <a:lstStyle/>
          <a:p>
            <a:r>
              <a:rPr lang="ja-JP" altLang="en-US" sz="6000" dirty="0"/>
              <a:t>長洲事件</a:t>
            </a:r>
            <a:endParaRPr kumimoji="1" lang="ja-JP" altLang="en-US" sz="6000" dirty="0"/>
          </a:p>
        </p:txBody>
      </p:sp>
      <p:sp>
        <p:nvSpPr>
          <p:cNvPr id="3" name="コンテンツ プレースホルダー 2">
            <a:extLst>
              <a:ext uri="{FF2B5EF4-FFF2-40B4-BE49-F238E27FC236}">
                <a16:creationId xmlns:a16="http://schemas.microsoft.com/office/drawing/2014/main" id="{7F01C3D6-C4EC-0E0D-2B1A-36BB1AADDE9A}"/>
              </a:ext>
            </a:extLst>
          </p:cNvPr>
          <p:cNvSpPr>
            <a:spLocks noGrp="1"/>
          </p:cNvSpPr>
          <p:nvPr>
            <p:ph idx="1"/>
          </p:nvPr>
        </p:nvSpPr>
        <p:spPr>
          <a:xfrm>
            <a:off x="1097280" y="1925633"/>
            <a:ext cx="10470324" cy="4023360"/>
          </a:xfrm>
        </p:spPr>
        <p:txBody>
          <a:bodyPr>
            <a:normAutofit fontScale="85000" lnSpcReduction="10000"/>
          </a:bodyPr>
          <a:lstStyle/>
          <a:p>
            <a:pPr marL="0" indent="0" algn="just">
              <a:buNone/>
            </a:pPr>
            <a:r>
              <a:rPr lang="ja-JP" altLang="en-US" sz="3500" dirty="0"/>
              <a:t>　　</a:t>
            </a:r>
            <a:endParaRPr lang="en-US" altLang="ja-JP" sz="4000" dirty="0"/>
          </a:p>
          <a:p>
            <a:r>
              <a:rPr lang="ja-JP" altLang="en-US" sz="4000" dirty="0"/>
              <a:t>主な争点：　世帯分離解除の違法性</a:t>
            </a:r>
            <a:endParaRPr lang="en-US" altLang="ja-JP" sz="4000" dirty="0"/>
          </a:p>
          <a:p>
            <a:r>
              <a:rPr kumimoji="1" lang="ja-JP" altLang="en-US" sz="4000" dirty="0"/>
              <a:t>　（世帯分離解除が裁量を逸脱・濫用した違法な処分か）</a:t>
            </a:r>
            <a:endParaRPr kumimoji="1" lang="en-US" altLang="ja-JP" sz="4000" dirty="0"/>
          </a:p>
          <a:p>
            <a:r>
              <a:rPr kumimoji="1" lang="ja-JP" altLang="en-US" sz="4000" dirty="0"/>
              <a:t>＝世帯分離解除すべきでなかったのに、世帯分離解除を強行したのではないか</a:t>
            </a:r>
            <a:endParaRPr kumimoji="1" lang="en-US" altLang="ja-JP" sz="4000" dirty="0"/>
          </a:p>
          <a:p>
            <a:endParaRPr lang="en-US" altLang="ja-JP" sz="4000" dirty="0"/>
          </a:p>
          <a:p>
            <a:r>
              <a:rPr lang="ja-JP" altLang="en-US" sz="4000" dirty="0"/>
              <a:t>本質：　生活保護世帯の子どもの自立の阻害</a:t>
            </a:r>
            <a:endParaRPr kumimoji="1" lang="en-US" altLang="ja-JP" sz="4000" dirty="0"/>
          </a:p>
        </p:txBody>
      </p:sp>
      <p:pic>
        <p:nvPicPr>
          <p:cNvPr id="4" name="図 3">
            <a:extLst>
              <a:ext uri="{FF2B5EF4-FFF2-40B4-BE49-F238E27FC236}">
                <a16:creationId xmlns:a16="http://schemas.microsoft.com/office/drawing/2014/main" id="{3A3FA3B8-4E0E-7B5A-7C40-89AA5C1F0A95}"/>
              </a:ext>
            </a:extLst>
          </p:cNvPr>
          <p:cNvPicPr>
            <a:picLocks noChangeAspect="1"/>
          </p:cNvPicPr>
          <p:nvPr/>
        </p:nvPicPr>
        <p:blipFill>
          <a:blip r:embed="rId2"/>
          <a:stretch>
            <a:fillRect/>
          </a:stretch>
        </p:blipFill>
        <p:spPr>
          <a:xfrm>
            <a:off x="8351260" y="988905"/>
            <a:ext cx="2111961" cy="2111961"/>
          </a:xfrm>
          <a:prstGeom prst="rect">
            <a:avLst/>
          </a:prstGeom>
        </p:spPr>
      </p:pic>
    </p:spTree>
    <p:extLst>
      <p:ext uri="{BB962C8B-B14F-4D97-AF65-F5344CB8AC3E}">
        <p14:creationId xmlns:p14="http://schemas.microsoft.com/office/powerpoint/2010/main" val="1851445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8E693A-8EA7-69DD-2E1C-AF1E2D62EE27}"/>
              </a:ext>
            </a:extLst>
          </p:cNvPr>
          <p:cNvSpPr>
            <a:spLocks noGrp="1"/>
          </p:cNvSpPr>
          <p:nvPr>
            <p:ph type="title"/>
          </p:nvPr>
        </p:nvSpPr>
        <p:spPr/>
        <p:txBody>
          <a:bodyPr/>
          <a:lstStyle/>
          <a:p>
            <a:r>
              <a:rPr kumimoji="1" lang="ja-JP" altLang="en-US" dirty="0"/>
              <a:t>法の階層構造</a:t>
            </a:r>
          </a:p>
        </p:txBody>
      </p:sp>
      <p:graphicFrame>
        <p:nvGraphicFramePr>
          <p:cNvPr id="7" name="コンテンツ プレースホルダー 6">
            <a:extLst>
              <a:ext uri="{FF2B5EF4-FFF2-40B4-BE49-F238E27FC236}">
                <a16:creationId xmlns:a16="http://schemas.microsoft.com/office/drawing/2014/main" id="{CC10AA51-AA79-9E0A-6DE3-1A027D84E766}"/>
              </a:ext>
            </a:extLst>
          </p:cNvPr>
          <p:cNvGraphicFramePr>
            <a:graphicFrameLocks noGrp="1"/>
          </p:cNvGraphicFramePr>
          <p:nvPr>
            <p:ph idx="1"/>
            <p:extLst>
              <p:ext uri="{D42A27DB-BD31-4B8C-83A1-F6EECF244321}">
                <p14:modId xmlns:p14="http://schemas.microsoft.com/office/powerpoint/2010/main" val="1981635503"/>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直線矢印コネクタ 8">
            <a:extLst>
              <a:ext uri="{FF2B5EF4-FFF2-40B4-BE49-F238E27FC236}">
                <a16:creationId xmlns:a16="http://schemas.microsoft.com/office/drawing/2014/main" id="{55F30DF9-3F31-D4B1-61E7-F5FF2297627D}"/>
              </a:ext>
            </a:extLst>
          </p:cNvPr>
          <p:cNvCxnSpPr/>
          <p:nvPr/>
        </p:nvCxnSpPr>
        <p:spPr>
          <a:xfrm flipV="1">
            <a:off x="1455937" y="2423604"/>
            <a:ext cx="0" cy="235258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2C42C67E-24E2-3C4C-C659-9C0BC64DC3EE}"/>
              </a:ext>
            </a:extLst>
          </p:cNvPr>
          <p:cNvSpPr txBox="1"/>
          <p:nvPr/>
        </p:nvSpPr>
        <p:spPr>
          <a:xfrm>
            <a:off x="1731146" y="2192784"/>
            <a:ext cx="2059617" cy="523220"/>
          </a:xfrm>
          <a:prstGeom prst="rect">
            <a:avLst/>
          </a:prstGeom>
          <a:noFill/>
        </p:spPr>
        <p:txBody>
          <a:bodyPr wrap="square" rtlCol="0">
            <a:spAutoFit/>
          </a:bodyPr>
          <a:lstStyle/>
          <a:p>
            <a:r>
              <a:rPr kumimoji="1" lang="ja-JP" altLang="en-US" sz="2800" dirty="0"/>
              <a:t>強い</a:t>
            </a:r>
          </a:p>
        </p:txBody>
      </p:sp>
    </p:spTree>
    <p:extLst>
      <p:ext uri="{BB962C8B-B14F-4D97-AF65-F5344CB8AC3E}">
        <p14:creationId xmlns:p14="http://schemas.microsoft.com/office/powerpoint/2010/main" val="1733901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40F8FB-1F23-801B-FD0B-3C45CAA2E0EC}"/>
              </a:ext>
            </a:extLst>
          </p:cNvPr>
          <p:cNvSpPr>
            <a:spLocks noGrp="1"/>
          </p:cNvSpPr>
          <p:nvPr>
            <p:ph type="title"/>
          </p:nvPr>
        </p:nvSpPr>
        <p:spPr>
          <a:xfrm>
            <a:off x="975360" y="429166"/>
            <a:ext cx="10241280" cy="1119480"/>
          </a:xfrm>
        </p:spPr>
        <p:txBody>
          <a:bodyPr/>
          <a:lstStyle/>
          <a:p>
            <a:r>
              <a:rPr kumimoji="1" lang="ja-JP" altLang="en-US" dirty="0"/>
              <a:t>生活保護における「世帯」と「世帯分離」</a:t>
            </a:r>
          </a:p>
        </p:txBody>
      </p:sp>
      <p:sp>
        <p:nvSpPr>
          <p:cNvPr id="3" name="コンテンツ プレースホルダー 2">
            <a:extLst>
              <a:ext uri="{FF2B5EF4-FFF2-40B4-BE49-F238E27FC236}">
                <a16:creationId xmlns:a16="http://schemas.microsoft.com/office/drawing/2014/main" id="{F9DA2A66-B644-BF9F-E304-082AD5B9F1AB}"/>
              </a:ext>
            </a:extLst>
          </p:cNvPr>
          <p:cNvSpPr>
            <a:spLocks noGrp="1"/>
          </p:cNvSpPr>
          <p:nvPr>
            <p:ph idx="1"/>
          </p:nvPr>
        </p:nvSpPr>
        <p:spPr/>
        <p:txBody>
          <a:bodyPr/>
          <a:lstStyle/>
          <a:p>
            <a:endParaRPr kumimoji="1" lang="en-US" altLang="ja-JP" dirty="0"/>
          </a:p>
          <a:p>
            <a:r>
              <a:rPr kumimoji="1" lang="ja-JP" altLang="en-US" dirty="0"/>
              <a:t>生活保護法（以下「法」）１０条　　</a:t>
            </a:r>
            <a:r>
              <a:rPr kumimoji="1" lang="ja-JP" altLang="en-US" sz="3200" u="sng" dirty="0"/>
              <a:t>世帯単位の原則</a:t>
            </a:r>
            <a:r>
              <a:rPr kumimoji="1" lang="ja-JP" altLang="en-US" sz="3200" dirty="0"/>
              <a:t>を採用</a:t>
            </a:r>
            <a:endParaRPr kumimoji="1" lang="en-US" altLang="ja-JP" dirty="0"/>
          </a:p>
          <a:p>
            <a:r>
              <a:rPr kumimoji="1" lang="ja-JP" altLang="en-US" sz="2400" dirty="0"/>
              <a:t>「保護は、世帯を単位としてその要否および程度を定めるものとする」</a:t>
            </a:r>
            <a:endParaRPr kumimoji="1" lang="en-US" altLang="ja-JP" sz="2400" dirty="0"/>
          </a:p>
          <a:p>
            <a:endParaRPr kumimoji="1" lang="en-US" altLang="ja-JP" dirty="0"/>
          </a:p>
          <a:p>
            <a:r>
              <a:rPr lang="ja-JP" altLang="en-US" dirty="0"/>
              <a:t>なぜか？（趣旨）</a:t>
            </a:r>
            <a:endParaRPr lang="en-US" altLang="ja-JP" dirty="0"/>
          </a:p>
          <a:p>
            <a:r>
              <a:rPr kumimoji="1" lang="ja-JP" altLang="en-US" dirty="0"/>
              <a:t>生活困窮という事象が世帯を単位に起きる点に着目した</a:t>
            </a:r>
          </a:p>
        </p:txBody>
      </p:sp>
    </p:spTree>
    <p:extLst>
      <p:ext uri="{BB962C8B-B14F-4D97-AF65-F5344CB8AC3E}">
        <p14:creationId xmlns:p14="http://schemas.microsoft.com/office/powerpoint/2010/main" val="1265868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E4F2266-49E3-0908-4275-05DDEF728C4C}"/>
              </a:ext>
            </a:extLst>
          </p:cNvPr>
          <p:cNvSpPr>
            <a:spLocks noGrp="1"/>
          </p:cNvSpPr>
          <p:nvPr>
            <p:ph idx="1"/>
          </p:nvPr>
        </p:nvSpPr>
        <p:spPr/>
        <p:txBody>
          <a:bodyPr>
            <a:normAutofit/>
          </a:bodyPr>
          <a:lstStyle/>
          <a:p>
            <a:r>
              <a:rPr lang="ja-JP" altLang="en-US" dirty="0"/>
              <a:t>生活保護法１０条但書　（例外　</a:t>
            </a:r>
            <a:r>
              <a:rPr lang="ja-JP" altLang="en-US" sz="3600" dirty="0"/>
              <a:t>「世帯分離」</a:t>
            </a:r>
            <a:r>
              <a:rPr lang="ja-JP" altLang="en-US" dirty="0"/>
              <a:t>）</a:t>
            </a:r>
            <a:endParaRPr kumimoji="1" lang="en-US" altLang="ja-JP" dirty="0"/>
          </a:p>
          <a:p>
            <a:r>
              <a:rPr kumimoji="1" lang="ja-JP" altLang="en-US" sz="2400" dirty="0"/>
              <a:t>「但し、これによりがたいときは、個人を単位として定めることができる」</a:t>
            </a:r>
            <a:endParaRPr kumimoji="1" lang="en-US" altLang="ja-JP" sz="2400" dirty="0"/>
          </a:p>
          <a:p>
            <a:endParaRPr kumimoji="1" lang="en-US" altLang="ja-JP" dirty="0"/>
          </a:p>
          <a:p>
            <a:r>
              <a:rPr kumimoji="1" lang="ja-JP" altLang="en-US" dirty="0"/>
              <a:t>なぜか？（趣旨）</a:t>
            </a:r>
            <a:endParaRPr kumimoji="1" lang="en-US" altLang="ja-JP" dirty="0"/>
          </a:p>
          <a:p>
            <a:r>
              <a:rPr kumimoji="1" lang="ja-JP" altLang="en-US" dirty="0"/>
              <a:t>世帯を単位としては最低生活の保障に欠けるとか、被保護者の自立を損なうと認められる場合に世帯から切り離すことを認める</a:t>
            </a:r>
            <a:endParaRPr kumimoji="1" lang="en-US" altLang="ja-JP" dirty="0"/>
          </a:p>
          <a:p>
            <a:endParaRPr kumimoji="1" lang="en-US" altLang="ja-JP" dirty="0"/>
          </a:p>
          <a:p>
            <a:r>
              <a:rPr lang="ja-JP" altLang="en-US" dirty="0"/>
              <a:t>世帯分離の類型（➡　次ページ）は、昭和</a:t>
            </a:r>
            <a:r>
              <a:rPr lang="en-US" altLang="ja-JP" dirty="0"/>
              <a:t>38</a:t>
            </a:r>
            <a:r>
              <a:rPr lang="ja-JP" altLang="en-US" dirty="0"/>
              <a:t>年</a:t>
            </a:r>
            <a:r>
              <a:rPr lang="en-US" altLang="ja-JP" dirty="0"/>
              <a:t>4</a:t>
            </a:r>
            <a:r>
              <a:rPr lang="ja-JP" altLang="en-US" dirty="0"/>
              <a:t>月</a:t>
            </a:r>
            <a:r>
              <a:rPr lang="en-US" altLang="ja-JP" dirty="0"/>
              <a:t>1</a:t>
            </a:r>
            <a:r>
              <a:rPr lang="ja-JP" altLang="en-US" dirty="0"/>
              <a:t>日の厚生省社会局長通知（社発第</a:t>
            </a:r>
            <a:r>
              <a:rPr lang="en-US" altLang="ja-JP" dirty="0"/>
              <a:t>246</a:t>
            </a:r>
            <a:r>
              <a:rPr lang="ja-JP" altLang="en-US" dirty="0"/>
              <a:t>号。「生活保護法による保護の実施要領について」）により具体化。</a:t>
            </a:r>
            <a:endParaRPr kumimoji="1" lang="ja-JP" altLang="en-US" dirty="0"/>
          </a:p>
        </p:txBody>
      </p:sp>
      <p:sp>
        <p:nvSpPr>
          <p:cNvPr id="4" name="タイトル 1">
            <a:extLst>
              <a:ext uri="{FF2B5EF4-FFF2-40B4-BE49-F238E27FC236}">
                <a16:creationId xmlns:a16="http://schemas.microsoft.com/office/drawing/2014/main" id="{8ADA54B9-4F35-9FE7-C775-73973BF1A24E}"/>
              </a:ext>
            </a:extLst>
          </p:cNvPr>
          <p:cNvSpPr>
            <a:spLocks noGrp="1"/>
          </p:cNvSpPr>
          <p:nvPr>
            <p:ph type="title"/>
          </p:nvPr>
        </p:nvSpPr>
        <p:spPr>
          <a:xfrm>
            <a:off x="1041509" y="426823"/>
            <a:ext cx="10169942" cy="1124166"/>
          </a:xfrm>
        </p:spPr>
        <p:txBody>
          <a:bodyPr/>
          <a:lstStyle/>
          <a:p>
            <a:r>
              <a:rPr kumimoji="1" lang="ja-JP" altLang="en-US" dirty="0"/>
              <a:t>生活保護における「世帯」と「世帯分離」</a:t>
            </a:r>
          </a:p>
        </p:txBody>
      </p:sp>
    </p:spTree>
    <p:extLst>
      <p:ext uri="{BB962C8B-B14F-4D97-AF65-F5344CB8AC3E}">
        <p14:creationId xmlns:p14="http://schemas.microsoft.com/office/powerpoint/2010/main" val="483826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6FBA4F-088C-99C0-979C-CB7B180F130E}"/>
              </a:ext>
            </a:extLst>
          </p:cNvPr>
          <p:cNvSpPr>
            <a:spLocks noGrp="1"/>
          </p:cNvSpPr>
          <p:nvPr>
            <p:ph type="title"/>
          </p:nvPr>
        </p:nvSpPr>
        <p:spPr/>
        <p:txBody>
          <a:bodyPr/>
          <a:lstStyle/>
          <a:p>
            <a:pPr algn="ctr"/>
            <a:r>
              <a:rPr kumimoji="1" lang="ja-JP" altLang="en-US" dirty="0"/>
              <a:t>世帯分離の類型</a:t>
            </a:r>
            <a:br>
              <a:rPr kumimoji="1" lang="en-US" altLang="ja-JP" dirty="0"/>
            </a:br>
            <a:r>
              <a:rPr kumimoji="1" lang="ja-JP" altLang="en-US" dirty="0"/>
              <a:t>　　　　　　　　　　</a:t>
            </a:r>
            <a:r>
              <a:rPr kumimoji="1" lang="ja-JP" altLang="en-US" sz="2800" dirty="0"/>
              <a:t>（吉永純教授による整理）</a:t>
            </a:r>
            <a:endParaRPr kumimoji="1" lang="ja-JP" altLang="en-US" dirty="0"/>
          </a:p>
        </p:txBody>
      </p:sp>
      <p:sp>
        <p:nvSpPr>
          <p:cNvPr id="3" name="コンテンツ プレースホルダー 2">
            <a:extLst>
              <a:ext uri="{FF2B5EF4-FFF2-40B4-BE49-F238E27FC236}">
                <a16:creationId xmlns:a16="http://schemas.microsoft.com/office/drawing/2014/main" id="{7537E463-C58C-23FA-6D67-90A04992B490}"/>
              </a:ext>
            </a:extLst>
          </p:cNvPr>
          <p:cNvSpPr>
            <a:spLocks noGrp="1"/>
          </p:cNvSpPr>
          <p:nvPr>
            <p:ph idx="1"/>
          </p:nvPr>
        </p:nvSpPr>
        <p:spPr/>
        <p:txBody>
          <a:bodyPr/>
          <a:lstStyle/>
          <a:p>
            <a:endParaRPr kumimoji="1" lang="ja-JP" altLang="en-US" dirty="0"/>
          </a:p>
          <a:p>
            <a:r>
              <a:rPr kumimoji="1" lang="ja-JP" altLang="en-US" dirty="0"/>
              <a:t>　　　　　　　　　　　　　　　　　　介護等世話目的の転入（局長通知第１の２（２）　等）</a:t>
            </a:r>
          </a:p>
          <a:p>
            <a:r>
              <a:rPr kumimoji="1" lang="ja-JP" altLang="en-US" dirty="0"/>
              <a:t>■自立助長的分離　　　　　　結婚、転出準備　（局長通知第１の２（７））</a:t>
            </a:r>
          </a:p>
          <a:p>
            <a:r>
              <a:rPr kumimoji="1" lang="ja-JP" altLang="en-US" dirty="0"/>
              <a:t>　　　　　　　　　　　　　　　　　　入院、入所者等を分離保護　（局長通知第１の２（５）（６）　等）</a:t>
            </a:r>
          </a:p>
          <a:p>
            <a:endParaRPr kumimoji="1" lang="ja-JP" altLang="en-US" dirty="0"/>
          </a:p>
          <a:p>
            <a:r>
              <a:rPr kumimoji="1" lang="ja-JP" altLang="en-US" dirty="0"/>
              <a:t>■罰則的分離　　　　　　　　　稼働能力不活用　（局長通知第１の２（１））</a:t>
            </a:r>
          </a:p>
          <a:p>
            <a:endParaRPr kumimoji="1" lang="ja-JP" altLang="en-US" dirty="0"/>
          </a:p>
          <a:p>
            <a:r>
              <a:rPr kumimoji="1" lang="ja-JP" altLang="en-US" dirty="0"/>
              <a:t>■罰則的分離から自立助長的分離へ　　　　　　就学目的　（局長通知第１の５）</a:t>
            </a:r>
          </a:p>
          <a:p>
            <a:endParaRPr kumimoji="1" lang="ja-JP" altLang="en-US" dirty="0"/>
          </a:p>
          <a:p>
            <a:endParaRPr kumimoji="1" lang="ja-JP" altLang="en-US" dirty="0"/>
          </a:p>
        </p:txBody>
      </p:sp>
      <p:cxnSp>
        <p:nvCxnSpPr>
          <p:cNvPr id="8" name="直線コネクタ 7">
            <a:extLst>
              <a:ext uri="{FF2B5EF4-FFF2-40B4-BE49-F238E27FC236}">
                <a16:creationId xmlns:a16="http://schemas.microsoft.com/office/drawing/2014/main" id="{367D0F5B-61D5-8555-F4D2-68CCCF2036EC}"/>
              </a:ext>
            </a:extLst>
          </p:cNvPr>
          <p:cNvCxnSpPr/>
          <p:nvPr/>
        </p:nvCxnSpPr>
        <p:spPr>
          <a:xfrm>
            <a:off x="3338004" y="2911876"/>
            <a:ext cx="7901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A62F2DA6-746C-6423-9781-2B7FA7B4828A}"/>
              </a:ext>
            </a:extLst>
          </p:cNvPr>
          <p:cNvCxnSpPr/>
          <p:nvPr/>
        </p:nvCxnSpPr>
        <p:spPr>
          <a:xfrm>
            <a:off x="3826276" y="2450237"/>
            <a:ext cx="2929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19278832-C22A-FCA1-BAC8-60B46D86BCC4}"/>
              </a:ext>
            </a:extLst>
          </p:cNvPr>
          <p:cNvCxnSpPr>
            <a:cxnSpLocks/>
          </p:cNvCxnSpPr>
          <p:nvPr/>
        </p:nvCxnSpPr>
        <p:spPr>
          <a:xfrm>
            <a:off x="3826276" y="2450237"/>
            <a:ext cx="0" cy="8788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31BF142E-BE25-AC93-25C3-13FFC7360E82}"/>
              </a:ext>
            </a:extLst>
          </p:cNvPr>
          <p:cNvCxnSpPr/>
          <p:nvPr/>
        </p:nvCxnSpPr>
        <p:spPr>
          <a:xfrm>
            <a:off x="3826276" y="3329126"/>
            <a:ext cx="3018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4A675018-92CA-E4B1-F2F3-0479BFDFE04F}"/>
              </a:ext>
            </a:extLst>
          </p:cNvPr>
          <p:cNvCxnSpPr/>
          <p:nvPr/>
        </p:nvCxnSpPr>
        <p:spPr>
          <a:xfrm>
            <a:off x="2894120" y="4279037"/>
            <a:ext cx="12251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FE169330-90C5-F941-2AE7-A58671F7764E}"/>
              </a:ext>
            </a:extLst>
          </p:cNvPr>
          <p:cNvCxnSpPr/>
          <p:nvPr/>
        </p:nvCxnSpPr>
        <p:spPr>
          <a:xfrm>
            <a:off x="5317724" y="5157926"/>
            <a:ext cx="778276"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吹き出し: 角を丸めた四角形 3">
            <a:extLst>
              <a:ext uri="{FF2B5EF4-FFF2-40B4-BE49-F238E27FC236}">
                <a16:creationId xmlns:a16="http://schemas.microsoft.com/office/drawing/2014/main" id="{DBA4E9CE-5083-E98C-D7C5-23BF1AF8F0F0}"/>
              </a:ext>
            </a:extLst>
          </p:cNvPr>
          <p:cNvSpPr/>
          <p:nvPr/>
        </p:nvSpPr>
        <p:spPr>
          <a:xfrm>
            <a:off x="6525975" y="5611641"/>
            <a:ext cx="2626903" cy="514905"/>
          </a:xfrm>
          <a:prstGeom prst="wedgeRoundRectCallout">
            <a:avLst>
              <a:gd name="adj1" fmla="val -36797"/>
              <a:gd name="adj2" fmla="val -10301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solidFill>
                  <a:schemeClr val="accent5"/>
                </a:solidFill>
              </a:rPr>
              <a:t>長洲事件はこれ！</a:t>
            </a:r>
          </a:p>
        </p:txBody>
      </p:sp>
    </p:spTree>
    <p:extLst>
      <p:ext uri="{BB962C8B-B14F-4D97-AF65-F5344CB8AC3E}">
        <p14:creationId xmlns:p14="http://schemas.microsoft.com/office/powerpoint/2010/main" val="75637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CFC740-A682-36EA-BCBB-8379EDED03B0}"/>
              </a:ext>
            </a:extLst>
          </p:cNvPr>
          <p:cNvSpPr>
            <a:spLocks noGrp="1"/>
          </p:cNvSpPr>
          <p:nvPr>
            <p:ph type="title"/>
          </p:nvPr>
        </p:nvSpPr>
        <p:spPr/>
        <p:txBody>
          <a:bodyPr>
            <a:normAutofit fontScale="90000"/>
          </a:bodyPr>
          <a:lstStyle/>
          <a:p>
            <a:r>
              <a:rPr kumimoji="1" lang="ja-JP" altLang="en-US" dirty="0"/>
              <a:t>（就学のための）　</a:t>
            </a:r>
            <a:r>
              <a:rPr kumimoji="1" lang="ja-JP" altLang="en-US" sz="6600" dirty="0"/>
              <a:t>世帯分離の要件</a:t>
            </a:r>
            <a:endParaRPr kumimoji="1" lang="ja-JP" altLang="en-US" sz="3600" dirty="0"/>
          </a:p>
        </p:txBody>
      </p:sp>
      <p:sp>
        <p:nvSpPr>
          <p:cNvPr id="3" name="コンテンツ プレースホルダー 2">
            <a:extLst>
              <a:ext uri="{FF2B5EF4-FFF2-40B4-BE49-F238E27FC236}">
                <a16:creationId xmlns:a16="http://schemas.microsoft.com/office/drawing/2014/main" id="{D783F27D-F116-6180-C8A4-ACC1CBB00354}"/>
              </a:ext>
            </a:extLst>
          </p:cNvPr>
          <p:cNvSpPr>
            <a:spLocks noGrp="1"/>
          </p:cNvSpPr>
          <p:nvPr>
            <p:ph idx="1"/>
          </p:nvPr>
        </p:nvSpPr>
        <p:spPr/>
        <p:txBody>
          <a:bodyPr/>
          <a:lstStyle/>
          <a:p>
            <a:endParaRPr lang="en-US" altLang="ja-JP" dirty="0"/>
          </a:p>
          <a:p>
            <a:r>
              <a:rPr kumimoji="1" lang="ja-JP" altLang="en-US" dirty="0"/>
              <a:t>局長通知第１の５「次のいずれかに該当する場合は、世帯分離して差しつかえないこと。」</a:t>
            </a:r>
          </a:p>
          <a:p>
            <a:r>
              <a:rPr kumimoji="1" lang="ja-JP" altLang="en-US" dirty="0"/>
              <a:t>「（１）（２）略</a:t>
            </a:r>
          </a:p>
          <a:p>
            <a:r>
              <a:rPr kumimoji="1" lang="ja-JP" altLang="en-US" dirty="0"/>
              <a:t>（３）生業扶助の対象とならない専修学校又は各種学校で①</a:t>
            </a:r>
            <a:r>
              <a:rPr kumimoji="1" lang="ja-JP" altLang="en-US" u="sng" dirty="0"/>
              <a:t>就学</a:t>
            </a:r>
            <a:r>
              <a:rPr kumimoji="1" lang="ja-JP" altLang="en-US" dirty="0"/>
              <a:t>する場合であって、その</a:t>
            </a:r>
            <a:endParaRPr kumimoji="1" lang="en-US" altLang="ja-JP" dirty="0"/>
          </a:p>
          <a:p>
            <a:r>
              <a:rPr kumimoji="1" lang="ja-JP" altLang="en-US" dirty="0"/>
              <a:t>②</a:t>
            </a:r>
            <a:r>
              <a:rPr kumimoji="1" lang="ja-JP" altLang="en-US" u="sng" dirty="0"/>
              <a:t>就学が特に世帯の自立助長に効果的</a:t>
            </a:r>
            <a:r>
              <a:rPr kumimoji="1" lang="ja-JP" altLang="en-US" dirty="0"/>
              <a:t>であると認められる場合」</a:t>
            </a:r>
          </a:p>
          <a:p>
            <a:endParaRPr kumimoji="1" lang="en-US" altLang="ja-JP" dirty="0"/>
          </a:p>
          <a:p>
            <a:r>
              <a:rPr lang="ja-JP" altLang="en-US" dirty="0"/>
              <a:t>→　看護専門学校は、「専修学校」に該当する。</a:t>
            </a:r>
            <a:endParaRPr kumimoji="1" lang="en-US" altLang="ja-JP" dirty="0"/>
          </a:p>
          <a:p>
            <a:r>
              <a:rPr kumimoji="1" lang="ja-JP" altLang="en-US" dirty="0"/>
              <a:t>　　孫の①</a:t>
            </a:r>
            <a:r>
              <a:rPr kumimoji="1" lang="ja-JP" altLang="en-US" u="sng" dirty="0"/>
              <a:t>就学</a:t>
            </a:r>
            <a:r>
              <a:rPr kumimoji="1" lang="ja-JP" altLang="en-US" dirty="0"/>
              <a:t>が、②</a:t>
            </a:r>
            <a:r>
              <a:rPr kumimoji="1" lang="ja-JP" altLang="en-US" u="sng" dirty="0"/>
              <a:t>世帯の自立助長に効果的</a:t>
            </a:r>
            <a:r>
              <a:rPr lang="ja-JP" altLang="en-US" dirty="0"/>
              <a:t>と認められ、世帯分離された</a:t>
            </a:r>
            <a:endParaRPr kumimoji="1" lang="en-US" altLang="ja-JP" dirty="0"/>
          </a:p>
          <a:p>
            <a:pPr marL="0" indent="0">
              <a:buNone/>
            </a:pPr>
            <a:endParaRPr kumimoji="1" lang="en-US" altLang="ja-JP" dirty="0"/>
          </a:p>
          <a:p>
            <a:endParaRPr kumimoji="1" lang="ja-JP" altLang="en-US" dirty="0"/>
          </a:p>
        </p:txBody>
      </p:sp>
      <p:sp>
        <p:nvSpPr>
          <p:cNvPr id="5" name="吹き出し: 角を丸めた四角形 4">
            <a:extLst>
              <a:ext uri="{FF2B5EF4-FFF2-40B4-BE49-F238E27FC236}">
                <a16:creationId xmlns:a16="http://schemas.microsoft.com/office/drawing/2014/main" id="{1776DCD4-244E-BC66-0EB4-1687714D6175}"/>
              </a:ext>
            </a:extLst>
          </p:cNvPr>
          <p:cNvSpPr/>
          <p:nvPr/>
        </p:nvSpPr>
        <p:spPr>
          <a:xfrm>
            <a:off x="8708994" y="3790765"/>
            <a:ext cx="2547891" cy="1154097"/>
          </a:xfrm>
          <a:prstGeom prst="wedgeRoundRectCallout">
            <a:avLst>
              <a:gd name="adj1" fmla="val -43700"/>
              <a:gd name="adj2" fmla="val -67934"/>
              <a:gd name="adj3" fmla="val 16667"/>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その者の収入が少ないことは要件か？</a:t>
            </a:r>
          </a:p>
        </p:txBody>
      </p:sp>
    </p:spTree>
    <p:extLst>
      <p:ext uri="{BB962C8B-B14F-4D97-AF65-F5344CB8AC3E}">
        <p14:creationId xmlns:p14="http://schemas.microsoft.com/office/powerpoint/2010/main" val="3341126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70CE78-9E51-0A6B-2A50-CA8DBAC02A63}"/>
              </a:ext>
            </a:extLst>
          </p:cNvPr>
          <p:cNvSpPr>
            <a:spLocks noGrp="1"/>
          </p:cNvSpPr>
          <p:nvPr>
            <p:ph type="title"/>
          </p:nvPr>
        </p:nvSpPr>
        <p:spPr>
          <a:xfrm>
            <a:off x="913512" y="263527"/>
            <a:ext cx="10425936" cy="1450757"/>
          </a:xfrm>
        </p:spPr>
        <p:txBody>
          <a:bodyPr/>
          <a:lstStyle/>
          <a:p>
            <a:r>
              <a:rPr kumimoji="1" lang="ja-JP" altLang="en-US" dirty="0"/>
              <a:t>就学目的以外の世帯分離要件と</a:t>
            </a:r>
            <a:br>
              <a:rPr kumimoji="1" lang="en-US" altLang="ja-JP" dirty="0"/>
            </a:br>
            <a:r>
              <a:rPr kumimoji="1" lang="ja-JP" altLang="en-US" dirty="0"/>
              <a:t>見比べてみると</a:t>
            </a:r>
          </a:p>
        </p:txBody>
      </p:sp>
      <p:sp>
        <p:nvSpPr>
          <p:cNvPr id="3" name="コンテンツ プレースホルダー 2">
            <a:extLst>
              <a:ext uri="{FF2B5EF4-FFF2-40B4-BE49-F238E27FC236}">
                <a16:creationId xmlns:a16="http://schemas.microsoft.com/office/drawing/2014/main" id="{B8980174-3969-36D4-A0F0-E3D0F9194D74}"/>
              </a:ext>
            </a:extLst>
          </p:cNvPr>
          <p:cNvSpPr>
            <a:spLocks noGrp="1"/>
          </p:cNvSpPr>
          <p:nvPr>
            <p:ph idx="1"/>
          </p:nvPr>
        </p:nvSpPr>
        <p:spPr/>
        <p:txBody>
          <a:bodyPr/>
          <a:lstStyle/>
          <a:p>
            <a:pPr marL="0" indent="0">
              <a:buNone/>
            </a:pPr>
            <a:endParaRPr kumimoji="1" lang="en-US" altLang="ja-JP" dirty="0"/>
          </a:p>
          <a:p>
            <a:r>
              <a:rPr kumimoji="1" lang="ja-JP" altLang="en-US" sz="2400" dirty="0"/>
              <a:t>たとえば、局長通知第１の２</a:t>
            </a:r>
            <a:endParaRPr kumimoji="1" lang="en-US" altLang="ja-JP" sz="2400" dirty="0"/>
          </a:p>
          <a:p>
            <a:r>
              <a:rPr kumimoji="1" lang="ja-JP" altLang="en-US" dirty="0"/>
              <a:t>「同一世帯に属していると認定されるものでも、次のいずれかに該当する場合は、分離して差しつかえないこと」</a:t>
            </a:r>
          </a:p>
          <a:p>
            <a:r>
              <a:rPr kumimoji="1" lang="ja-JP" altLang="en-US" dirty="0"/>
              <a:t>（１）（２）（３）略</a:t>
            </a:r>
          </a:p>
          <a:p>
            <a:r>
              <a:rPr kumimoji="1" lang="ja-JP" altLang="en-US" dirty="0"/>
              <a:t>（４）次に掲げる場合であって、当該要保護者がいわゆる寝たきり老人、重度の心身障害者等で常時の介護又は監視を要する者であるとき（</a:t>
            </a:r>
            <a:r>
              <a:rPr kumimoji="1" lang="ja-JP" altLang="en-US" u="sng" dirty="0"/>
              <a:t>世帯分離を行わないとすれば、その世帯が要保護世帯となる場合に限る。</a:t>
            </a:r>
            <a:r>
              <a:rPr kumimoji="1" lang="ja-JP" altLang="en-US" dirty="0"/>
              <a:t>）（以下略）」</a:t>
            </a:r>
          </a:p>
          <a:p>
            <a:endParaRPr kumimoji="1" lang="en-US" altLang="ja-JP" dirty="0"/>
          </a:p>
          <a:p>
            <a:r>
              <a:rPr lang="en-US" altLang="ja-JP" dirty="0">
                <a:latin typeface="UD デジタル 教科書体 NP-R" panose="02020400000000000000" pitchFamily="18" charset="-128"/>
                <a:ea typeface="UD デジタル 教科書体 NP-R" panose="02020400000000000000" pitchFamily="18" charset="-128"/>
              </a:rPr>
              <a:t>Q.</a:t>
            </a:r>
            <a:r>
              <a:rPr lang="ja-JP" altLang="en-US" dirty="0">
                <a:latin typeface="UD デジタル 教科書体 NP-R" panose="02020400000000000000" pitchFamily="18" charset="-128"/>
                <a:ea typeface="UD デジタル 教科書体 NP-R" panose="02020400000000000000" pitchFamily="18" charset="-128"/>
              </a:rPr>
              <a:t>　就学目的の世帯分離に、</a:t>
            </a:r>
            <a:r>
              <a:rPr lang="ja-JP" altLang="en-US" u="sng" dirty="0">
                <a:latin typeface="UD デジタル 教科書体 NP-R" panose="02020400000000000000" pitchFamily="18" charset="-128"/>
                <a:ea typeface="UD デジタル 教科書体 NP-R" panose="02020400000000000000" pitchFamily="18" charset="-128"/>
              </a:rPr>
              <a:t>要保護要件</a:t>
            </a:r>
            <a:r>
              <a:rPr lang="ja-JP" altLang="en-US" dirty="0">
                <a:latin typeface="UD デジタル 教科書体 NP-R" panose="02020400000000000000" pitchFamily="18" charset="-128"/>
                <a:ea typeface="UD デジタル 教科書体 NP-R" panose="02020400000000000000" pitchFamily="18" charset="-128"/>
              </a:rPr>
              <a:t>はありますか？</a:t>
            </a: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4" name="吹き出し: 角を丸めた四角形 3">
            <a:extLst>
              <a:ext uri="{FF2B5EF4-FFF2-40B4-BE49-F238E27FC236}">
                <a16:creationId xmlns:a16="http://schemas.microsoft.com/office/drawing/2014/main" id="{A5ABBA3B-AB27-98EB-F655-4C6EDBD96977}"/>
              </a:ext>
            </a:extLst>
          </p:cNvPr>
          <p:cNvSpPr/>
          <p:nvPr/>
        </p:nvSpPr>
        <p:spPr>
          <a:xfrm>
            <a:off x="8248243" y="4972448"/>
            <a:ext cx="2626903" cy="514905"/>
          </a:xfrm>
          <a:prstGeom prst="wedgeRoundRectCallout">
            <a:avLst>
              <a:gd name="adj1" fmla="val 36877"/>
              <a:gd name="adj2" fmla="val -11336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solidFill>
                  <a:schemeClr val="accent5"/>
                </a:solidFill>
              </a:rPr>
              <a:t>「要保護要件」</a:t>
            </a:r>
          </a:p>
        </p:txBody>
      </p:sp>
    </p:spTree>
    <p:extLst>
      <p:ext uri="{BB962C8B-B14F-4D97-AF65-F5344CB8AC3E}">
        <p14:creationId xmlns:p14="http://schemas.microsoft.com/office/powerpoint/2010/main" val="102391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9A48A2-6ED0-91CF-6DD5-7AF28F621101}"/>
              </a:ext>
            </a:extLst>
          </p:cNvPr>
          <p:cNvSpPr>
            <a:spLocks noGrp="1"/>
          </p:cNvSpPr>
          <p:nvPr>
            <p:ph type="title"/>
          </p:nvPr>
        </p:nvSpPr>
        <p:spPr>
          <a:xfrm>
            <a:off x="772357" y="286603"/>
            <a:ext cx="10528917" cy="1450757"/>
          </a:xfrm>
        </p:spPr>
        <p:txBody>
          <a:bodyPr>
            <a:noAutofit/>
          </a:bodyPr>
          <a:lstStyle/>
          <a:p>
            <a:pPr>
              <a:lnSpc>
                <a:spcPct val="150000"/>
              </a:lnSpc>
            </a:pPr>
            <a:r>
              <a:rPr kumimoji="1" lang="ja-JP" altLang="en-US" sz="3600" dirty="0"/>
              <a:t>「世帯分離を行わないとすればその世帯が要保護世帯となる場合に限る」（要保護要件）の意味</a:t>
            </a:r>
          </a:p>
        </p:txBody>
      </p:sp>
      <p:sp>
        <p:nvSpPr>
          <p:cNvPr id="3" name="コンテンツ プレースホルダー 2">
            <a:extLst>
              <a:ext uri="{FF2B5EF4-FFF2-40B4-BE49-F238E27FC236}">
                <a16:creationId xmlns:a16="http://schemas.microsoft.com/office/drawing/2014/main" id="{9078401E-7989-EA3E-02AE-AE12A8EB1CFA}"/>
              </a:ext>
            </a:extLst>
          </p:cNvPr>
          <p:cNvSpPr>
            <a:spLocks noGrp="1"/>
          </p:cNvSpPr>
          <p:nvPr>
            <p:ph idx="1"/>
          </p:nvPr>
        </p:nvSpPr>
        <p:spPr>
          <a:xfrm>
            <a:off x="546864" y="1890121"/>
            <a:ext cx="11766464" cy="4430779"/>
          </a:xfrm>
        </p:spPr>
        <p:txBody>
          <a:bodyPr>
            <a:normAutofit/>
          </a:bodyPr>
          <a:lstStyle/>
          <a:p>
            <a:pPr marL="0" indent="0">
              <a:buNone/>
            </a:pPr>
            <a:r>
              <a:rPr lang="ja-JP" altLang="en-US" dirty="0"/>
              <a:t>◆要保護要件あり</a:t>
            </a:r>
            <a:endParaRPr kumimoji="1" lang="en-US" altLang="ja-JP" dirty="0"/>
          </a:p>
          <a:p>
            <a:endParaRPr kumimoji="1" lang="en-US" altLang="ja-JP" dirty="0"/>
          </a:p>
          <a:p>
            <a:r>
              <a:rPr kumimoji="1" lang="ja-JP" altLang="en-US" dirty="0"/>
              <a:t>　１　　　　　　　　　＋　　　　　　　　＜　最低生活費　　　　　要保護世帯　＝保護する</a:t>
            </a:r>
            <a:endParaRPr kumimoji="1" lang="en-US" altLang="ja-JP" dirty="0"/>
          </a:p>
          <a:p>
            <a:endParaRPr lang="en-US" altLang="ja-JP" dirty="0"/>
          </a:p>
          <a:p>
            <a:r>
              <a:rPr kumimoji="1" lang="ja-JP" altLang="en-US" dirty="0"/>
              <a:t>　２　　　　　　　　　＋　　　　　　　　≧　最低生活費　　　　　保護不要　　</a:t>
            </a:r>
            <a:r>
              <a:rPr lang="ja-JP" altLang="en-US" dirty="0"/>
              <a:t>＝</a:t>
            </a:r>
            <a:r>
              <a:rPr kumimoji="1" lang="ja-JP" altLang="en-US" dirty="0"/>
              <a:t>保護しない</a:t>
            </a:r>
            <a:endParaRPr kumimoji="1" lang="en-US" altLang="ja-JP" dirty="0"/>
          </a:p>
          <a:p>
            <a:endParaRPr kumimoji="1" lang="en-US" altLang="ja-JP" dirty="0"/>
          </a:p>
          <a:p>
            <a:r>
              <a:rPr kumimoji="1" lang="ja-JP" altLang="en-US" dirty="0"/>
              <a:t>◆要保護要件なし（就学目的の世帯分離）</a:t>
            </a:r>
            <a:endParaRPr kumimoji="1" lang="en-US" altLang="ja-JP" dirty="0"/>
          </a:p>
          <a:p>
            <a:endParaRPr kumimoji="1" lang="en-US" altLang="ja-JP" dirty="0"/>
          </a:p>
          <a:p>
            <a:r>
              <a:rPr lang="ja-JP" altLang="en-US" dirty="0"/>
              <a:t>　　　　　　　　　　　　＜　最低生活費　　　　要保護世帯　＝保護する　　　　　　（　　　　　　　　は問題にしない）</a:t>
            </a:r>
            <a:endParaRPr lang="en-US" altLang="ja-JP" dirty="0"/>
          </a:p>
        </p:txBody>
      </p:sp>
      <p:pic>
        <p:nvPicPr>
          <p:cNvPr id="5" name="図 4">
            <a:extLst>
              <a:ext uri="{FF2B5EF4-FFF2-40B4-BE49-F238E27FC236}">
                <a16:creationId xmlns:a16="http://schemas.microsoft.com/office/drawing/2014/main" id="{7EC8892A-F250-D737-2AFE-3B25EFBF573D}"/>
              </a:ext>
            </a:extLst>
          </p:cNvPr>
          <p:cNvPicPr>
            <a:picLocks noChangeAspect="1"/>
          </p:cNvPicPr>
          <p:nvPr/>
        </p:nvPicPr>
        <p:blipFill>
          <a:blip r:embed="rId2"/>
          <a:stretch>
            <a:fillRect/>
          </a:stretch>
        </p:blipFill>
        <p:spPr>
          <a:xfrm>
            <a:off x="1259796" y="2282134"/>
            <a:ext cx="1089549" cy="1089549"/>
          </a:xfrm>
          <a:prstGeom prst="rect">
            <a:avLst/>
          </a:prstGeom>
        </p:spPr>
      </p:pic>
      <p:pic>
        <p:nvPicPr>
          <p:cNvPr id="6" name="図 5">
            <a:extLst>
              <a:ext uri="{FF2B5EF4-FFF2-40B4-BE49-F238E27FC236}">
                <a16:creationId xmlns:a16="http://schemas.microsoft.com/office/drawing/2014/main" id="{5DE4B845-CC8C-7D69-45F1-6136C2470503}"/>
              </a:ext>
            </a:extLst>
          </p:cNvPr>
          <p:cNvPicPr>
            <a:picLocks noChangeAspect="1"/>
          </p:cNvPicPr>
          <p:nvPr/>
        </p:nvPicPr>
        <p:blipFill>
          <a:blip r:embed="rId2"/>
          <a:stretch>
            <a:fillRect/>
          </a:stretch>
        </p:blipFill>
        <p:spPr>
          <a:xfrm>
            <a:off x="1283190" y="5000334"/>
            <a:ext cx="1089550" cy="1089550"/>
          </a:xfrm>
          <a:prstGeom prst="rect">
            <a:avLst/>
          </a:prstGeom>
        </p:spPr>
      </p:pic>
      <p:pic>
        <p:nvPicPr>
          <p:cNvPr id="8" name="図 7">
            <a:extLst>
              <a:ext uri="{FF2B5EF4-FFF2-40B4-BE49-F238E27FC236}">
                <a16:creationId xmlns:a16="http://schemas.microsoft.com/office/drawing/2014/main" id="{D2A85E5B-98DD-C405-77B0-91D3014BD828}"/>
              </a:ext>
            </a:extLst>
          </p:cNvPr>
          <p:cNvPicPr>
            <a:picLocks noChangeAspect="1"/>
          </p:cNvPicPr>
          <p:nvPr/>
        </p:nvPicPr>
        <p:blipFill>
          <a:blip r:embed="rId3"/>
          <a:stretch>
            <a:fillRect/>
          </a:stretch>
        </p:blipFill>
        <p:spPr>
          <a:xfrm>
            <a:off x="2816209" y="2294123"/>
            <a:ext cx="1089549" cy="1089549"/>
          </a:xfrm>
          <a:prstGeom prst="rect">
            <a:avLst/>
          </a:prstGeom>
        </p:spPr>
      </p:pic>
      <p:pic>
        <p:nvPicPr>
          <p:cNvPr id="9" name="図 8">
            <a:extLst>
              <a:ext uri="{FF2B5EF4-FFF2-40B4-BE49-F238E27FC236}">
                <a16:creationId xmlns:a16="http://schemas.microsoft.com/office/drawing/2014/main" id="{0E83C8EB-A380-AC36-3A71-E17E8A46A6C8}"/>
              </a:ext>
            </a:extLst>
          </p:cNvPr>
          <p:cNvPicPr>
            <a:picLocks noChangeAspect="1"/>
          </p:cNvPicPr>
          <p:nvPr/>
        </p:nvPicPr>
        <p:blipFill>
          <a:blip r:embed="rId2"/>
          <a:stretch>
            <a:fillRect/>
          </a:stretch>
        </p:blipFill>
        <p:spPr>
          <a:xfrm>
            <a:off x="1283191" y="3368847"/>
            <a:ext cx="1089549" cy="1089549"/>
          </a:xfrm>
          <a:prstGeom prst="rect">
            <a:avLst/>
          </a:prstGeom>
        </p:spPr>
      </p:pic>
      <p:pic>
        <p:nvPicPr>
          <p:cNvPr id="10" name="図 9">
            <a:extLst>
              <a:ext uri="{FF2B5EF4-FFF2-40B4-BE49-F238E27FC236}">
                <a16:creationId xmlns:a16="http://schemas.microsoft.com/office/drawing/2014/main" id="{86B27DCF-14CA-E42C-E9AB-338C7B24E140}"/>
              </a:ext>
            </a:extLst>
          </p:cNvPr>
          <p:cNvPicPr>
            <a:picLocks noChangeAspect="1"/>
          </p:cNvPicPr>
          <p:nvPr/>
        </p:nvPicPr>
        <p:blipFill>
          <a:blip r:embed="rId3"/>
          <a:stretch>
            <a:fillRect/>
          </a:stretch>
        </p:blipFill>
        <p:spPr>
          <a:xfrm>
            <a:off x="2774820" y="3368846"/>
            <a:ext cx="1089549" cy="1089549"/>
          </a:xfrm>
          <a:prstGeom prst="rect">
            <a:avLst/>
          </a:prstGeom>
        </p:spPr>
      </p:pic>
      <p:pic>
        <p:nvPicPr>
          <p:cNvPr id="11" name="図 10">
            <a:extLst>
              <a:ext uri="{FF2B5EF4-FFF2-40B4-BE49-F238E27FC236}">
                <a16:creationId xmlns:a16="http://schemas.microsoft.com/office/drawing/2014/main" id="{C3D47C36-A243-AE28-74D5-677D51F5900A}"/>
              </a:ext>
            </a:extLst>
          </p:cNvPr>
          <p:cNvPicPr>
            <a:picLocks noChangeAspect="1"/>
          </p:cNvPicPr>
          <p:nvPr/>
        </p:nvPicPr>
        <p:blipFill>
          <a:blip r:embed="rId3"/>
          <a:stretch>
            <a:fillRect/>
          </a:stretch>
        </p:blipFill>
        <p:spPr>
          <a:xfrm>
            <a:off x="8986968" y="5124773"/>
            <a:ext cx="1089549" cy="1089549"/>
          </a:xfrm>
          <a:prstGeom prst="rect">
            <a:avLst/>
          </a:prstGeom>
        </p:spPr>
      </p:pic>
      <p:pic>
        <p:nvPicPr>
          <p:cNvPr id="12" name="図 11">
            <a:extLst>
              <a:ext uri="{FF2B5EF4-FFF2-40B4-BE49-F238E27FC236}">
                <a16:creationId xmlns:a16="http://schemas.microsoft.com/office/drawing/2014/main" id="{8149222D-0818-EDD2-75B7-F532CD13C9D0}"/>
              </a:ext>
            </a:extLst>
          </p:cNvPr>
          <p:cNvPicPr>
            <a:picLocks noChangeAspect="1"/>
          </p:cNvPicPr>
          <p:nvPr/>
        </p:nvPicPr>
        <p:blipFill>
          <a:blip r:embed="rId4"/>
          <a:stretch>
            <a:fillRect/>
          </a:stretch>
        </p:blipFill>
        <p:spPr>
          <a:xfrm>
            <a:off x="10092799" y="2426630"/>
            <a:ext cx="882685" cy="882685"/>
          </a:xfrm>
          <a:prstGeom prst="rect">
            <a:avLst/>
          </a:prstGeom>
        </p:spPr>
      </p:pic>
      <p:pic>
        <p:nvPicPr>
          <p:cNvPr id="13" name="図 12">
            <a:extLst>
              <a:ext uri="{FF2B5EF4-FFF2-40B4-BE49-F238E27FC236}">
                <a16:creationId xmlns:a16="http://schemas.microsoft.com/office/drawing/2014/main" id="{1C636C9F-E2AF-3458-85AD-C004B0DA64F4}"/>
              </a:ext>
            </a:extLst>
          </p:cNvPr>
          <p:cNvPicPr>
            <a:picLocks noChangeAspect="1"/>
          </p:cNvPicPr>
          <p:nvPr/>
        </p:nvPicPr>
        <p:blipFill>
          <a:blip r:embed="rId4"/>
          <a:stretch>
            <a:fillRect/>
          </a:stretch>
        </p:blipFill>
        <p:spPr>
          <a:xfrm>
            <a:off x="10076517" y="3406412"/>
            <a:ext cx="882685" cy="882685"/>
          </a:xfrm>
          <a:prstGeom prst="rect">
            <a:avLst/>
          </a:prstGeom>
        </p:spPr>
      </p:pic>
      <p:sp>
        <p:nvSpPr>
          <p:cNvPr id="14" name="乗算記号 13">
            <a:extLst>
              <a:ext uri="{FF2B5EF4-FFF2-40B4-BE49-F238E27FC236}">
                <a16:creationId xmlns:a16="http://schemas.microsoft.com/office/drawing/2014/main" id="{6B1213A5-0189-F81B-89CB-69DF59E8F186}"/>
              </a:ext>
            </a:extLst>
          </p:cNvPr>
          <p:cNvSpPr/>
          <p:nvPr/>
        </p:nvSpPr>
        <p:spPr>
          <a:xfrm>
            <a:off x="10093911" y="3429000"/>
            <a:ext cx="882685" cy="860097"/>
          </a:xfrm>
          <a:prstGeom prst="mathMultiply">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FC9651F7-A883-B929-312B-0FDADFE5F7BB}"/>
              </a:ext>
            </a:extLst>
          </p:cNvPr>
          <p:cNvPicPr>
            <a:picLocks noChangeAspect="1"/>
          </p:cNvPicPr>
          <p:nvPr/>
        </p:nvPicPr>
        <p:blipFill>
          <a:blip r:embed="rId4"/>
          <a:stretch>
            <a:fillRect/>
          </a:stretch>
        </p:blipFill>
        <p:spPr>
          <a:xfrm>
            <a:off x="7841850" y="5074772"/>
            <a:ext cx="940673" cy="940673"/>
          </a:xfrm>
          <a:prstGeom prst="rect">
            <a:avLst/>
          </a:prstGeom>
        </p:spPr>
      </p:pic>
      <p:sp>
        <p:nvSpPr>
          <p:cNvPr id="16" name="円: 塗りつぶしなし 15">
            <a:extLst>
              <a:ext uri="{FF2B5EF4-FFF2-40B4-BE49-F238E27FC236}">
                <a16:creationId xmlns:a16="http://schemas.microsoft.com/office/drawing/2014/main" id="{F58D5D6B-A1E5-CEF9-2B4C-83ABF2AECA50}"/>
              </a:ext>
            </a:extLst>
          </p:cNvPr>
          <p:cNvSpPr/>
          <p:nvPr/>
        </p:nvSpPr>
        <p:spPr>
          <a:xfrm>
            <a:off x="10138663" y="2549804"/>
            <a:ext cx="629953" cy="649744"/>
          </a:xfrm>
          <a:prstGeom prst="don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円: 塗りつぶしなし 17">
            <a:extLst>
              <a:ext uri="{FF2B5EF4-FFF2-40B4-BE49-F238E27FC236}">
                <a16:creationId xmlns:a16="http://schemas.microsoft.com/office/drawing/2014/main" id="{1F1AA26F-5897-73D5-1800-695A4731C899}"/>
              </a:ext>
            </a:extLst>
          </p:cNvPr>
          <p:cNvSpPr/>
          <p:nvPr/>
        </p:nvSpPr>
        <p:spPr>
          <a:xfrm>
            <a:off x="7961518" y="5173561"/>
            <a:ext cx="701336" cy="743093"/>
          </a:xfrm>
          <a:prstGeom prst="don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7" name="直線矢印コネクタ 6">
            <a:extLst>
              <a:ext uri="{FF2B5EF4-FFF2-40B4-BE49-F238E27FC236}">
                <a16:creationId xmlns:a16="http://schemas.microsoft.com/office/drawing/2014/main" id="{285CF105-C4FE-D26A-4F55-ACD12BC80D3F}"/>
              </a:ext>
            </a:extLst>
          </p:cNvPr>
          <p:cNvCxnSpPr/>
          <p:nvPr/>
        </p:nvCxnSpPr>
        <p:spPr>
          <a:xfrm>
            <a:off x="5906313" y="2945698"/>
            <a:ext cx="5237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EABD9B33-C722-B2CE-2A30-0C13314D9E87}"/>
              </a:ext>
            </a:extLst>
          </p:cNvPr>
          <p:cNvCxnSpPr/>
          <p:nvPr/>
        </p:nvCxnSpPr>
        <p:spPr>
          <a:xfrm>
            <a:off x="5906313" y="3890710"/>
            <a:ext cx="5681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04BEFA9C-8304-1FEE-9865-4DCC4A2B8C7A}"/>
              </a:ext>
            </a:extLst>
          </p:cNvPr>
          <p:cNvCxnSpPr/>
          <p:nvPr/>
        </p:nvCxnSpPr>
        <p:spPr>
          <a:xfrm>
            <a:off x="4429957" y="5669548"/>
            <a:ext cx="5326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119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3ECCD0-BFE4-137D-C732-22EA79657BD9}"/>
              </a:ext>
            </a:extLst>
          </p:cNvPr>
          <p:cNvSpPr>
            <a:spLocks noGrp="1"/>
          </p:cNvSpPr>
          <p:nvPr>
            <p:ph type="title"/>
          </p:nvPr>
        </p:nvSpPr>
        <p:spPr/>
        <p:txBody>
          <a:bodyPr/>
          <a:lstStyle/>
          <a:p>
            <a:r>
              <a:rPr kumimoji="1" lang="ja-JP" altLang="en-US" dirty="0"/>
              <a:t>世帯分離されたら、どうやって就学？</a:t>
            </a:r>
            <a:br>
              <a:rPr kumimoji="1" lang="en-US" altLang="ja-JP" dirty="0"/>
            </a:br>
            <a:r>
              <a:rPr kumimoji="1" lang="ja-JP" altLang="en-US" dirty="0"/>
              <a:t>　　　　　　　　　　　　どうやって生活？</a:t>
            </a:r>
          </a:p>
        </p:txBody>
      </p:sp>
      <p:pic>
        <p:nvPicPr>
          <p:cNvPr id="4" name="コンテンツ プレースホルダー 3">
            <a:extLst>
              <a:ext uri="{FF2B5EF4-FFF2-40B4-BE49-F238E27FC236}">
                <a16:creationId xmlns:a16="http://schemas.microsoft.com/office/drawing/2014/main" id="{37D4CBA9-C99A-C7AC-A315-1322FC94C541}"/>
              </a:ext>
            </a:extLst>
          </p:cNvPr>
          <p:cNvPicPr>
            <a:picLocks noGrp="1" noChangeAspect="1"/>
          </p:cNvPicPr>
          <p:nvPr>
            <p:ph idx="1"/>
          </p:nvPr>
        </p:nvPicPr>
        <p:blipFill>
          <a:blip r:embed="rId2"/>
          <a:stretch>
            <a:fillRect/>
          </a:stretch>
        </p:blipFill>
        <p:spPr>
          <a:xfrm>
            <a:off x="8882124" y="4144207"/>
            <a:ext cx="1714500" cy="1714500"/>
          </a:xfrm>
          <a:prstGeom prst="rect">
            <a:avLst/>
          </a:prstGeom>
        </p:spPr>
      </p:pic>
      <p:pic>
        <p:nvPicPr>
          <p:cNvPr id="5" name="図 4">
            <a:extLst>
              <a:ext uri="{FF2B5EF4-FFF2-40B4-BE49-F238E27FC236}">
                <a16:creationId xmlns:a16="http://schemas.microsoft.com/office/drawing/2014/main" id="{843A2223-346A-DCB2-706B-60FA5B5AD420}"/>
              </a:ext>
            </a:extLst>
          </p:cNvPr>
          <p:cNvPicPr>
            <a:picLocks noChangeAspect="1"/>
          </p:cNvPicPr>
          <p:nvPr/>
        </p:nvPicPr>
        <p:blipFill>
          <a:blip r:embed="rId3"/>
          <a:stretch>
            <a:fillRect/>
          </a:stretch>
        </p:blipFill>
        <p:spPr>
          <a:xfrm>
            <a:off x="6330961" y="4144207"/>
            <a:ext cx="1714500" cy="1714500"/>
          </a:xfrm>
          <a:prstGeom prst="rect">
            <a:avLst/>
          </a:prstGeom>
        </p:spPr>
      </p:pic>
      <p:pic>
        <p:nvPicPr>
          <p:cNvPr id="6" name="図 5">
            <a:extLst>
              <a:ext uri="{FF2B5EF4-FFF2-40B4-BE49-F238E27FC236}">
                <a16:creationId xmlns:a16="http://schemas.microsoft.com/office/drawing/2014/main" id="{D97144F2-39EC-A97B-E529-9E8E43F587A3}"/>
              </a:ext>
            </a:extLst>
          </p:cNvPr>
          <p:cNvPicPr>
            <a:picLocks noChangeAspect="1"/>
          </p:cNvPicPr>
          <p:nvPr/>
        </p:nvPicPr>
        <p:blipFill>
          <a:blip r:embed="rId4"/>
          <a:stretch>
            <a:fillRect/>
          </a:stretch>
        </p:blipFill>
        <p:spPr>
          <a:xfrm>
            <a:off x="7659747" y="2713793"/>
            <a:ext cx="1714500" cy="1187988"/>
          </a:xfrm>
          <a:prstGeom prst="rect">
            <a:avLst/>
          </a:prstGeom>
        </p:spPr>
      </p:pic>
      <p:sp>
        <p:nvSpPr>
          <p:cNvPr id="7" name="テキスト ボックス 6">
            <a:extLst>
              <a:ext uri="{FF2B5EF4-FFF2-40B4-BE49-F238E27FC236}">
                <a16:creationId xmlns:a16="http://schemas.microsoft.com/office/drawing/2014/main" id="{2BD50BB8-E6F8-18A6-793C-AAAA133DB6CE}"/>
              </a:ext>
            </a:extLst>
          </p:cNvPr>
          <p:cNvSpPr txBox="1"/>
          <p:nvPr/>
        </p:nvSpPr>
        <p:spPr>
          <a:xfrm>
            <a:off x="1544715" y="1953087"/>
            <a:ext cx="2059619" cy="369332"/>
          </a:xfrm>
          <a:prstGeom prst="rect">
            <a:avLst/>
          </a:prstGeom>
          <a:noFill/>
        </p:spPr>
        <p:txBody>
          <a:bodyPr wrap="square" rtlCol="0">
            <a:spAutoFit/>
          </a:bodyPr>
          <a:lstStyle/>
          <a:p>
            <a:r>
              <a:rPr kumimoji="1" lang="ja-JP" altLang="en-US" dirty="0"/>
              <a:t>かかる経費（支出）</a:t>
            </a:r>
          </a:p>
        </p:txBody>
      </p:sp>
      <p:sp>
        <p:nvSpPr>
          <p:cNvPr id="8" name="テキスト ボックス 7">
            <a:extLst>
              <a:ext uri="{FF2B5EF4-FFF2-40B4-BE49-F238E27FC236}">
                <a16:creationId xmlns:a16="http://schemas.microsoft.com/office/drawing/2014/main" id="{D8B37FE0-ECFA-D024-6F97-ADEA8E6EF287}"/>
              </a:ext>
            </a:extLst>
          </p:cNvPr>
          <p:cNvSpPr txBox="1"/>
          <p:nvPr/>
        </p:nvSpPr>
        <p:spPr>
          <a:xfrm>
            <a:off x="6033502" y="1825037"/>
            <a:ext cx="4563121" cy="646331"/>
          </a:xfrm>
          <a:prstGeom prst="rect">
            <a:avLst/>
          </a:prstGeom>
          <a:noFill/>
        </p:spPr>
        <p:txBody>
          <a:bodyPr wrap="square" rtlCol="0">
            <a:spAutoFit/>
          </a:bodyPr>
          <a:lstStyle/>
          <a:p>
            <a:r>
              <a:rPr kumimoji="1" lang="ja-JP" altLang="en-US" dirty="0"/>
              <a:t>収入・・・</a:t>
            </a:r>
            <a:endParaRPr kumimoji="1" lang="en-US" altLang="ja-JP" dirty="0"/>
          </a:p>
          <a:p>
            <a:r>
              <a:rPr kumimoji="1" lang="ja-JP" altLang="en-US" dirty="0"/>
              <a:t>分離された者が自ら負担しなければならない</a:t>
            </a:r>
          </a:p>
        </p:txBody>
      </p:sp>
      <p:cxnSp>
        <p:nvCxnSpPr>
          <p:cNvPr id="10" name="直線コネクタ 9">
            <a:extLst>
              <a:ext uri="{FF2B5EF4-FFF2-40B4-BE49-F238E27FC236}">
                <a16:creationId xmlns:a16="http://schemas.microsoft.com/office/drawing/2014/main" id="{50D11716-A5E4-E4A3-ED0B-47C2427294B6}"/>
              </a:ext>
            </a:extLst>
          </p:cNvPr>
          <p:cNvCxnSpPr/>
          <p:nvPr/>
        </p:nvCxnSpPr>
        <p:spPr>
          <a:xfrm>
            <a:off x="5655076" y="1953087"/>
            <a:ext cx="0" cy="3764132"/>
          </a:xfrm>
          <a:prstGeom prst="line">
            <a:avLst/>
          </a:prstGeom>
        </p:spPr>
        <p:style>
          <a:lnRef idx="1">
            <a:schemeClr val="accent1"/>
          </a:lnRef>
          <a:fillRef idx="0">
            <a:schemeClr val="accent1"/>
          </a:fillRef>
          <a:effectRef idx="0">
            <a:schemeClr val="accent1"/>
          </a:effectRef>
          <a:fontRef idx="minor">
            <a:schemeClr val="tx1"/>
          </a:fontRef>
        </p:style>
      </p:cxnSp>
      <p:pic>
        <p:nvPicPr>
          <p:cNvPr id="2054" name="Picture 6">
            <a:extLst>
              <a:ext uri="{FF2B5EF4-FFF2-40B4-BE49-F238E27FC236}">
                <a16:creationId xmlns:a16="http://schemas.microsoft.com/office/drawing/2014/main" id="{0F47BEB7-B68B-8CEA-7891-DB327E7069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5141" y="4087410"/>
            <a:ext cx="1018631" cy="162980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食事をしている女性のイラスト">
            <a:extLst>
              <a:ext uri="{FF2B5EF4-FFF2-40B4-BE49-F238E27FC236}">
                <a16:creationId xmlns:a16="http://schemas.microsoft.com/office/drawing/2014/main" id="{FEF007AD-9EC9-9990-0FFE-B0EA9CDCA1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1007" y="2329632"/>
            <a:ext cx="1572149" cy="157214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消しゴムのイラスト（文房具）">
            <a:extLst>
              <a:ext uri="{FF2B5EF4-FFF2-40B4-BE49-F238E27FC236}">
                <a16:creationId xmlns:a16="http://schemas.microsoft.com/office/drawing/2014/main" id="{C3D61A1C-CF2C-8679-6209-1CD19D1082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0682" y="4421486"/>
            <a:ext cx="857246" cy="85724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鉛筆1ダースのイラスト">
            <a:extLst>
              <a:ext uri="{FF2B5EF4-FFF2-40B4-BE49-F238E27FC236}">
                <a16:creationId xmlns:a16="http://schemas.microsoft.com/office/drawing/2014/main" id="{5503EC19-AC3E-A9EB-8964-4860059EDF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0433" y="4144207"/>
            <a:ext cx="1134525" cy="113452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車の維持費のイラスト">
            <a:extLst>
              <a:ext uri="{FF2B5EF4-FFF2-40B4-BE49-F238E27FC236}">
                <a16:creationId xmlns:a16="http://schemas.microsoft.com/office/drawing/2014/main" id="{FABCB70F-BEFC-7D19-DEAF-24E9CF4EE37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91294" y="2329632"/>
            <a:ext cx="1714500" cy="171450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直線コネクタ 11">
            <a:extLst>
              <a:ext uri="{FF2B5EF4-FFF2-40B4-BE49-F238E27FC236}">
                <a16:creationId xmlns:a16="http://schemas.microsoft.com/office/drawing/2014/main" id="{22AD007B-6266-4E71-44F9-07F026AEECBC}"/>
              </a:ext>
            </a:extLst>
          </p:cNvPr>
          <p:cNvCxnSpPr>
            <a:endCxn id="4" idx="0"/>
          </p:cNvCxnSpPr>
          <p:nvPr/>
        </p:nvCxnSpPr>
        <p:spPr>
          <a:xfrm>
            <a:off x="9739374" y="3901781"/>
            <a:ext cx="0" cy="2424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E1B51FD2-3DCC-6ABA-81C9-DAAF9462F2EF}"/>
              </a:ext>
            </a:extLst>
          </p:cNvPr>
          <p:cNvCxnSpPr/>
          <p:nvPr/>
        </p:nvCxnSpPr>
        <p:spPr>
          <a:xfrm flipH="1">
            <a:off x="7188211" y="3901781"/>
            <a:ext cx="25511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F69E5C83-7220-5B63-FAC8-9F25F13B4EDE}"/>
              </a:ext>
            </a:extLst>
          </p:cNvPr>
          <p:cNvCxnSpPr>
            <a:endCxn id="5" idx="0"/>
          </p:cNvCxnSpPr>
          <p:nvPr/>
        </p:nvCxnSpPr>
        <p:spPr>
          <a:xfrm>
            <a:off x="7188211" y="3901781"/>
            <a:ext cx="0" cy="2424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8FDC2C7E-0AE9-5D26-B64E-314DCE49E52A}"/>
              </a:ext>
            </a:extLst>
          </p:cNvPr>
          <p:cNvCxnSpPr/>
          <p:nvPr/>
        </p:nvCxnSpPr>
        <p:spPr>
          <a:xfrm flipV="1">
            <a:off x="8315063" y="3657600"/>
            <a:ext cx="0" cy="24418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084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A0242D-5AD2-8DB2-1F8C-864F959B2BE5}"/>
              </a:ext>
            </a:extLst>
          </p:cNvPr>
          <p:cNvSpPr>
            <a:spLocks noGrp="1"/>
          </p:cNvSpPr>
          <p:nvPr>
            <p:ph type="title"/>
          </p:nvPr>
        </p:nvSpPr>
        <p:spPr>
          <a:xfrm>
            <a:off x="1097280" y="541536"/>
            <a:ext cx="10058400" cy="1128358"/>
          </a:xfrm>
        </p:spPr>
        <p:txBody>
          <a:bodyPr/>
          <a:lstStyle/>
          <a:p>
            <a:r>
              <a:rPr kumimoji="1" lang="ja-JP" altLang="en-US" dirty="0"/>
              <a:t>分離された者の収入の扱い</a:t>
            </a:r>
          </a:p>
        </p:txBody>
      </p:sp>
      <p:sp>
        <p:nvSpPr>
          <p:cNvPr id="3" name="コンテンツ プレースホルダー 2">
            <a:extLst>
              <a:ext uri="{FF2B5EF4-FFF2-40B4-BE49-F238E27FC236}">
                <a16:creationId xmlns:a16="http://schemas.microsoft.com/office/drawing/2014/main" id="{6ED0A2E6-20B4-EFC7-36F0-3E4626C52854}"/>
              </a:ext>
            </a:extLst>
          </p:cNvPr>
          <p:cNvSpPr>
            <a:spLocks noGrp="1"/>
          </p:cNvSpPr>
          <p:nvPr>
            <p:ph idx="1"/>
          </p:nvPr>
        </p:nvSpPr>
        <p:spPr/>
        <p:txBody>
          <a:bodyPr/>
          <a:lstStyle/>
          <a:p>
            <a:r>
              <a:rPr kumimoji="1" lang="ja-JP" altLang="en-US" dirty="0"/>
              <a:t>◆稼働能力を活用して、分離者が収入を得た場合の取扱い</a:t>
            </a:r>
            <a:endParaRPr kumimoji="1" lang="en-US" altLang="ja-JP" dirty="0"/>
          </a:p>
          <a:p>
            <a:endParaRPr lang="en-US" altLang="ja-JP" dirty="0"/>
          </a:p>
          <a:p>
            <a:r>
              <a:rPr lang="ja-JP" altLang="ja-JP" dirty="0">
                <a:ea typeface="ＭＳ 明朝" panose="02020609040205080304" pitchFamily="17" charset="-128"/>
                <a:cs typeface="Times New Roman" panose="02020603050405020304" pitchFamily="18" charset="0"/>
              </a:rPr>
              <a:t>生活保護手帳別冊問答集の問１－４７</a:t>
            </a:r>
            <a:endParaRPr lang="ja-JP" altLang="en-US" dirty="0"/>
          </a:p>
          <a:p>
            <a:r>
              <a:rPr lang="ja-JP" altLang="en-US" dirty="0"/>
              <a:t>世帯分離により被保護者でなくなった者の収入は、当然には他の世帯の収入と合算して認定することはできないとされ、「とりわけ</a:t>
            </a:r>
            <a:r>
              <a:rPr lang="en-US" altLang="ja-JP" dirty="0"/>
              <a:t>『</a:t>
            </a:r>
            <a:r>
              <a:rPr lang="ja-JP" altLang="en-US" dirty="0"/>
              <a:t>その世帯が要保護世帯となる場合に限る</a:t>
            </a:r>
            <a:r>
              <a:rPr lang="en-US" altLang="ja-JP" dirty="0"/>
              <a:t>』</a:t>
            </a:r>
            <a:r>
              <a:rPr lang="ja-JP" altLang="en-US" dirty="0"/>
              <a:t>という要件が課せられていない分離については、世帯分離の趣旨が生かされるよう配慮が必要」</a:t>
            </a:r>
            <a:endParaRPr lang="en-US" altLang="ja-JP" dirty="0"/>
          </a:p>
          <a:p>
            <a:r>
              <a:rPr kumimoji="1" lang="ja-JP" altLang="en-US" dirty="0"/>
              <a:t>　　　　　　　　　　　　　　　　　　　　　　　　　　　　　　　　　　　　　　　　合算しない</a:t>
            </a:r>
            <a:endParaRPr kumimoji="1" lang="en-US" altLang="ja-JP" dirty="0"/>
          </a:p>
          <a:p>
            <a:endParaRPr kumimoji="1" lang="en-US" altLang="ja-JP" dirty="0"/>
          </a:p>
          <a:p>
            <a:r>
              <a:rPr lang="ja-JP" altLang="en-US" dirty="0"/>
              <a:t>　　　　　　　　　＋</a:t>
            </a:r>
            <a:endParaRPr lang="en-US" altLang="ja-JP" dirty="0"/>
          </a:p>
          <a:p>
            <a:pPr marL="0" indent="0">
              <a:buNone/>
            </a:pPr>
            <a:endParaRPr kumimoji="1" lang="ja-JP" altLang="en-US" dirty="0"/>
          </a:p>
        </p:txBody>
      </p:sp>
      <p:pic>
        <p:nvPicPr>
          <p:cNvPr id="6" name="図 5">
            <a:extLst>
              <a:ext uri="{FF2B5EF4-FFF2-40B4-BE49-F238E27FC236}">
                <a16:creationId xmlns:a16="http://schemas.microsoft.com/office/drawing/2014/main" id="{27519009-7DA3-DE30-A7D0-F6182396DB97}"/>
              </a:ext>
            </a:extLst>
          </p:cNvPr>
          <p:cNvPicPr>
            <a:picLocks noChangeAspect="1"/>
          </p:cNvPicPr>
          <p:nvPr/>
        </p:nvPicPr>
        <p:blipFill>
          <a:blip r:embed="rId2"/>
          <a:stretch>
            <a:fillRect/>
          </a:stretch>
        </p:blipFill>
        <p:spPr>
          <a:xfrm>
            <a:off x="3246304" y="4779544"/>
            <a:ext cx="1089550" cy="1089550"/>
          </a:xfrm>
          <a:prstGeom prst="rect">
            <a:avLst/>
          </a:prstGeom>
        </p:spPr>
      </p:pic>
      <p:pic>
        <p:nvPicPr>
          <p:cNvPr id="7" name="図 6">
            <a:extLst>
              <a:ext uri="{FF2B5EF4-FFF2-40B4-BE49-F238E27FC236}">
                <a16:creationId xmlns:a16="http://schemas.microsoft.com/office/drawing/2014/main" id="{2532A7C4-2CF5-8988-443B-9960A3DB6AD8}"/>
              </a:ext>
            </a:extLst>
          </p:cNvPr>
          <p:cNvPicPr>
            <a:picLocks noChangeAspect="1"/>
          </p:cNvPicPr>
          <p:nvPr/>
        </p:nvPicPr>
        <p:blipFill>
          <a:blip r:embed="rId3"/>
          <a:stretch>
            <a:fillRect/>
          </a:stretch>
        </p:blipFill>
        <p:spPr>
          <a:xfrm>
            <a:off x="1476096" y="4779544"/>
            <a:ext cx="1089550" cy="1089550"/>
          </a:xfrm>
          <a:prstGeom prst="rect">
            <a:avLst/>
          </a:prstGeom>
        </p:spPr>
      </p:pic>
      <p:cxnSp>
        <p:nvCxnSpPr>
          <p:cNvPr id="10" name="直線コネクタ 9">
            <a:extLst>
              <a:ext uri="{FF2B5EF4-FFF2-40B4-BE49-F238E27FC236}">
                <a16:creationId xmlns:a16="http://schemas.microsoft.com/office/drawing/2014/main" id="{2B778CEE-F0AA-969C-9239-B4EBC2932F14}"/>
              </a:ext>
            </a:extLst>
          </p:cNvPr>
          <p:cNvCxnSpPr/>
          <p:nvPr/>
        </p:nvCxnSpPr>
        <p:spPr>
          <a:xfrm>
            <a:off x="5717220" y="4392163"/>
            <a:ext cx="0" cy="1340528"/>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図 10">
            <a:extLst>
              <a:ext uri="{FF2B5EF4-FFF2-40B4-BE49-F238E27FC236}">
                <a16:creationId xmlns:a16="http://schemas.microsoft.com/office/drawing/2014/main" id="{6D58B6BD-0347-2BF5-F73C-60CFDBA15849}"/>
              </a:ext>
            </a:extLst>
          </p:cNvPr>
          <p:cNvPicPr>
            <a:picLocks noChangeAspect="1"/>
          </p:cNvPicPr>
          <p:nvPr/>
        </p:nvPicPr>
        <p:blipFill>
          <a:blip r:embed="rId3"/>
          <a:stretch>
            <a:fillRect/>
          </a:stretch>
        </p:blipFill>
        <p:spPr>
          <a:xfrm>
            <a:off x="6356725" y="4779544"/>
            <a:ext cx="1089550" cy="1089550"/>
          </a:xfrm>
          <a:prstGeom prst="rect">
            <a:avLst/>
          </a:prstGeom>
        </p:spPr>
      </p:pic>
      <p:pic>
        <p:nvPicPr>
          <p:cNvPr id="12" name="図 11">
            <a:extLst>
              <a:ext uri="{FF2B5EF4-FFF2-40B4-BE49-F238E27FC236}">
                <a16:creationId xmlns:a16="http://schemas.microsoft.com/office/drawing/2014/main" id="{8126965C-934D-E25A-F498-6A9981C7D131}"/>
              </a:ext>
            </a:extLst>
          </p:cNvPr>
          <p:cNvPicPr>
            <a:picLocks noChangeAspect="1"/>
          </p:cNvPicPr>
          <p:nvPr/>
        </p:nvPicPr>
        <p:blipFill>
          <a:blip r:embed="rId4"/>
          <a:stretch>
            <a:fillRect/>
          </a:stretch>
        </p:blipFill>
        <p:spPr>
          <a:xfrm rot="17851513" flipV="1">
            <a:off x="6974364" y="5385385"/>
            <a:ext cx="2288576" cy="80100"/>
          </a:xfrm>
          <a:prstGeom prst="rect">
            <a:avLst/>
          </a:prstGeom>
        </p:spPr>
      </p:pic>
      <p:pic>
        <p:nvPicPr>
          <p:cNvPr id="13" name="図 12">
            <a:extLst>
              <a:ext uri="{FF2B5EF4-FFF2-40B4-BE49-F238E27FC236}">
                <a16:creationId xmlns:a16="http://schemas.microsoft.com/office/drawing/2014/main" id="{A94AB791-D125-6D86-AEF9-5B079B44A2FD}"/>
              </a:ext>
            </a:extLst>
          </p:cNvPr>
          <p:cNvPicPr>
            <a:picLocks noChangeAspect="1"/>
          </p:cNvPicPr>
          <p:nvPr/>
        </p:nvPicPr>
        <p:blipFill>
          <a:blip r:embed="rId5"/>
          <a:stretch>
            <a:fillRect/>
          </a:stretch>
        </p:blipFill>
        <p:spPr>
          <a:xfrm>
            <a:off x="9001404" y="4779544"/>
            <a:ext cx="1714500" cy="1187988"/>
          </a:xfrm>
          <a:prstGeom prst="rect">
            <a:avLst/>
          </a:prstGeom>
        </p:spPr>
      </p:pic>
      <p:sp>
        <p:nvSpPr>
          <p:cNvPr id="14" name="円: 塗りつぶしなし 13">
            <a:extLst>
              <a:ext uri="{FF2B5EF4-FFF2-40B4-BE49-F238E27FC236}">
                <a16:creationId xmlns:a16="http://schemas.microsoft.com/office/drawing/2014/main" id="{7261BBFB-18F8-87B5-A462-B34BB0DFFC50}"/>
              </a:ext>
            </a:extLst>
          </p:cNvPr>
          <p:cNvSpPr/>
          <p:nvPr/>
        </p:nvSpPr>
        <p:spPr>
          <a:xfrm>
            <a:off x="7554315" y="4779544"/>
            <a:ext cx="1625196" cy="953147"/>
          </a:xfrm>
          <a:prstGeom prst="donut">
            <a:avLst>
              <a:gd name="adj" fmla="val 53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5" name="図 14">
            <a:extLst>
              <a:ext uri="{FF2B5EF4-FFF2-40B4-BE49-F238E27FC236}">
                <a16:creationId xmlns:a16="http://schemas.microsoft.com/office/drawing/2014/main" id="{9628D57E-E3BB-3A02-90ED-308B9129DD3B}"/>
              </a:ext>
            </a:extLst>
          </p:cNvPr>
          <p:cNvPicPr>
            <a:picLocks noChangeAspect="1"/>
          </p:cNvPicPr>
          <p:nvPr/>
        </p:nvPicPr>
        <p:blipFill>
          <a:blip r:embed="rId5"/>
          <a:stretch>
            <a:fillRect/>
          </a:stretch>
        </p:blipFill>
        <p:spPr>
          <a:xfrm>
            <a:off x="3078904" y="4392163"/>
            <a:ext cx="1051135" cy="728338"/>
          </a:xfrm>
          <a:prstGeom prst="rect">
            <a:avLst/>
          </a:prstGeom>
        </p:spPr>
      </p:pic>
      <p:sp>
        <p:nvSpPr>
          <p:cNvPr id="8" name="乗算記号 7">
            <a:extLst>
              <a:ext uri="{FF2B5EF4-FFF2-40B4-BE49-F238E27FC236}">
                <a16:creationId xmlns:a16="http://schemas.microsoft.com/office/drawing/2014/main" id="{AE5481CA-8E01-8A09-395E-499FFEAB1B37}"/>
              </a:ext>
            </a:extLst>
          </p:cNvPr>
          <p:cNvSpPr/>
          <p:nvPr/>
        </p:nvSpPr>
        <p:spPr>
          <a:xfrm>
            <a:off x="2329047" y="4492101"/>
            <a:ext cx="2009591" cy="1376993"/>
          </a:xfrm>
          <a:prstGeom prst="mathMultiply">
            <a:avLst>
              <a:gd name="adj1" fmla="val 41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8577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5BDC6D-4CA4-93BD-ABF5-2FA6B1FB189D}"/>
              </a:ext>
            </a:extLst>
          </p:cNvPr>
          <p:cNvSpPr>
            <a:spLocks noGrp="1"/>
          </p:cNvSpPr>
          <p:nvPr>
            <p:ph type="title"/>
          </p:nvPr>
        </p:nvSpPr>
        <p:spPr/>
        <p:txBody>
          <a:bodyPr/>
          <a:lstStyle/>
          <a:p>
            <a:r>
              <a:rPr kumimoji="1" lang="ja-JP" altLang="en-US" dirty="0"/>
              <a:t>長洲事件とは</a:t>
            </a:r>
          </a:p>
        </p:txBody>
      </p:sp>
      <p:sp>
        <p:nvSpPr>
          <p:cNvPr id="3" name="コンテンツ プレースホルダー 2">
            <a:extLst>
              <a:ext uri="{FF2B5EF4-FFF2-40B4-BE49-F238E27FC236}">
                <a16:creationId xmlns:a16="http://schemas.microsoft.com/office/drawing/2014/main" id="{26B2765E-1B6B-F8F9-3C1F-DD7E123027E5}"/>
              </a:ext>
            </a:extLst>
          </p:cNvPr>
          <p:cNvSpPr>
            <a:spLocks noGrp="1"/>
          </p:cNvSpPr>
          <p:nvPr>
            <p:ph idx="1"/>
          </p:nvPr>
        </p:nvSpPr>
        <p:spPr/>
        <p:txBody>
          <a:bodyPr>
            <a:normAutofit/>
          </a:bodyPr>
          <a:lstStyle/>
          <a:p>
            <a:r>
              <a:rPr lang="en-US" altLang="ja-JP" dirty="0"/>
              <a:t>H26.7</a:t>
            </a:r>
            <a:r>
              <a:rPr lang="ja-JP" altLang="en-US" dirty="0"/>
              <a:t>　</a:t>
            </a:r>
            <a:endParaRPr lang="en-US" altLang="ja-JP" dirty="0"/>
          </a:p>
          <a:p>
            <a:r>
              <a:rPr lang="ja-JP" altLang="en-US" dirty="0"/>
              <a:t>　祖父母が生活保護を受給するにあたり、病院でアルバイトしながら看護学校に就学する孫は世帯分離をし、祖父母のみ生活保護（医療扶助）を開始した</a:t>
            </a:r>
            <a:endParaRPr lang="en-US" altLang="ja-JP" dirty="0"/>
          </a:p>
          <a:p>
            <a:r>
              <a:rPr kumimoji="1" lang="en-US" altLang="ja-JP" dirty="0"/>
              <a:t>H28.3</a:t>
            </a:r>
            <a:r>
              <a:rPr kumimoji="1" lang="ja-JP" altLang="en-US" dirty="0"/>
              <a:t>　</a:t>
            </a:r>
            <a:endParaRPr kumimoji="1" lang="en-US" altLang="ja-JP" dirty="0"/>
          </a:p>
          <a:p>
            <a:r>
              <a:rPr kumimoji="1" lang="ja-JP" altLang="en-US" dirty="0"/>
              <a:t>　孫が准看護師の資格を取得。孫の収入が月額５～６万円→約１５万円に</a:t>
            </a:r>
            <a:r>
              <a:rPr kumimoji="1" lang="en-US" altLang="ja-JP" dirty="0"/>
              <a:t>UP</a:t>
            </a:r>
          </a:p>
          <a:p>
            <a:r>
              <a:rPr lang="en-US" altLang="ja-JP" dirty="0"/>
              <a:t>H29.2</a:t>
            </a:r>
          </a:p>
          <a:p>
            <a:r>
              <a:rPr kumimoji="1" lang="ja-JP" altLang="en-US" dirty="0"/>
              <a:t>　孫の世帯分離を解除し、祖父母と孫の収入を合算して、保護を廃止。</a:t>
            </a:r>
            <a:endParaRPr kumimoji="1" lang="en-US" altLang="ja-JP" dirty="0"/>
          </a:p>
          <a:p>
            <a:r>
              <a:rPr lang="en-US" altLang="ja-JP" dirty="0"/>
              <a:t>R2.6</a:t>
            </a:r>
            <a:endParaRPr kumimoji="1" lang="en-US" altLang="ja-JP" dirty="0"/>
          </a:p>
          <a:p>
            <a:r>
              <a:rPr lang="ja-JP" altLang="en-US" dirty="0"/>
              <a:t>　審査請求、再審査請求がいずれも棄却されたため、祖父（原告）が熊本地裁に提訴。</a:t>
            </a:r>
            <a:endParaRPr kumimoji="1" lang="ja-JP" altLang="en-US" dirty="0"/>
          </a:p>
        </p:txBody>
      </p:sp>
    </p:spTree>
    <p:extLst>
      <p:ext uri="{BB962C8B-B14F-4D97-AF65-F5344CB8AC3E}">
        <p14:creationId xmlns:p14="http://schemas.microsoft.com/office/powerpoint/2010/main" val="2810127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5">
            <a:extLst>
              <a:ext uri="{FF2B5EF4-FFF2-40B4-BE49-F238E27FC236}">
                <a16:creationId xmlns:a16="http://schemas.microsoft.com/office/drawing/2014/main" id="{B0250595-FB3D-DE5A-B15E-1B57E91A2136}"/>
              </a:ext>
            </a:extLst>
          </p:cNvPr>
          <p:cNvGraphicFramePr>
            <a:graphicFrameLocks noGrp="1"/>
          </p:cNvGraphicFramePr>
          <p:nvPr>
            <p:ph idx="1"/>
            <p:extLst>
              <p:ext uri="{D42A27DB-BD31-4B8C-83A1-F6EECF244321}">
                <p14:modId xmlns:p14="http://schemas.microsoft.com/office/powerpoint/2010/main" val="2073813823"/>
              </p:ext>
            </p:extLst>
          </p:nvPr>
        </p:nvGraphicFramePr>
        <p:xfrm>
          <a:off x="1061590" y="2289102"/>
          <a:ext cx="10058400" cy="210820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595352"/>
                    </a:ext>
                  </a:extLst>
                </a:gridCol>
                <a:gridCol w="1803816">
                  <a:extLst>
                    <a:ext uri="{9D8B030D-6E8A-4147-A177-3AD203B41FA5}">
                      <a16:colId xmlns:a16="http://schemas.microsoft.com/office/drawing/2014/main" val="545933407"/>
                    </a:ext>
                  </a:extLst>
                </a:gridCol>
                <a:gridCol w="3225384">
                  <a:extLst>
                    <a:ext uri="{9D8B030D-6E8A-4147-A177-3AD203B41FA5}">
                      <a16:colId xmlns:a16="http://schemas.microsoft.com/office/drawing/2014/main" val="1534116835"/>
                    </a:ext>
                  </a:extLst>
                </a:gridCol>
                <a:gridCol w="2514600">
                  <a:extLst>
                    <a:ext uri="{9D8B030D-6E8A-4147-A177-3AD203B41FA5}">
                      <a16:colId xmlns:a16="http://schemas.microsoft.com/office/drawing/2014/main" val="3398181158"/>
                    </a:ext>
                  </a:extLst>
                </a:gridCol>
              </a:tblGrid>
              <a:tr h="370840">
                <a:tc>
                  <a:txBody>
                    <a:bodyPr/>
                    <a:lstStyle/>
                    <a:p>
                      <a:pPr algn="ctr"/>
                      <a:r>
                        <a:rPr kumimoji="1" lang="ja-JP" altLang="en-US" dirty="0"/>
                        <a:t>教育の種類</a:t>
                      </a:r>
                    </a:p>
                  </a:txBody>
                  <a:tcPr/>
                </a:tc>
                <a:tc>
                  <a:txBody>
                    <a:bodyPr/>
                    <a:lstStyle/>
                    <a:p>
                      <a:pPr algn="ctr"/>
                      <a:r>
                        <a:rPr kumimoji="1" lang="ja-JP" altLang="en-US" dirty="0"/>
                        <a:t>取扱い</a:t>
                      </a:r>
                    </a:p>
                  </a:txBody>
                  <a:tcPr/>
                </a:tc>
                <a:tc>
                  <a:txBody>
                    <a:bodyPr/>
                    <a:lstStyle/>
                    <a:p>
                      <a:pPr algn="ctr"/>
                      <a:r>
                        <a:rPr kumimoji="1" lang="ja-JP" altLang="en-US" dirty="0"/>
                        <a:t>要件</a:t>
                      </a:r>
                    </a:p>
                  </a:txBody>
                  <a:tcPr/>
                </a:tc>
                <a:tc>
                  <a:txBody>
                    <a:bodyPr/>
                    <a:lstStyle/>
                    <a:p>
                      <a:pPr algn="ctr"/>
                      <a:r>
                        <a:rPr kumimoji="1" lang="ja-JP" altLang="en-US" dirty="0"/>
                        <a:t>収入の取扱い</a:t>
                      </a:r>
                    </a:p>
                  </a:txBody>
                  <a:tcPr/>
                </a:tc>
                <a:extLst>
                  <a:ext uri="{0D108BD9-81ED-4DB2-BD59-A6C34878D82A}">
                    <a16:rowId xmlns:a16="http://schemas.microsoft.com/office/drawing/2014/main" val="2326518787"/>
                  </a:ext>
                </a:extLst>
              </a:tr>
              <a:tr h="370840">
                <a:tc>
                  <a:txBody>
                    <a:bodyPr/>
                    <a:lstStyle/>
                    <a:p>
                      <a:r>
                        <a:rPr kumimoji="1" lang="ja-JP" altLang="en-US" dirty="0"/>
                        <a:t>大学</a:t>
                      </a:r>
                      <a:endParaRPr kumimoji="1" lang="en-US" altLang="ja-JP" dirty="0"/>
                    </a:p>
                    <a:p>
                      <a:endParaRPr kumimoji="1" lang="en-US" altLang="ja-JP" dirty="0"/>
                    </a:p>
                    <a:p>
                      <a:r>
                        <a:rPr kumimoji="1" lang="ja-JP" altLang="en-US" dirty="0"/>
                        <a:t>生業扶助の対象とならない専修学校及び各種学校</a:t>
                      </a:r>
                    </a:p>
                  </a:txBody>
                  <a:tcPr/>
                </a:tc>
                <a:tc>
                  <a:txBody>
                    <a:bodyPr/>
                    <a:lstStyle/>
                    <a:p>
                      <a:r>
                        <a:rPr kumimoji="1" lang="ja-JP" altLang="en-US" dirty="0"/>
                        <a:t>世帯分離</a:t>
                      </a:r>
                    </a:p>
                  </a:txBody>
                  <a:tcPr/>
                </a:tc>
                <a:tc>
                  <a:txBody>
                    <a:bodyPr/>
                    <a:lstStyle/>
                    <a:p>
                      <a:r>
                        <a:rPr kumimoji="1" lang="ja-JP" altLang="en-US" dirty="0"/>
                        <a:t>①略</a:t>
                      </a:r>
                      <a:endParaRPr kumimoji="1" lang="en-US" altLang="ja-JP" dirty="0"/>
                    </a:p>
                    <a:p>
                      <a:r>
                        <a:rPr kumimoji="1" lang="ja-JP" altLang="en-US" dirty="0"/>
                        <a:t>②略</a:t>
                      </a:r>
                      <a:endParaRPr kumimoji="1" lang="en-US" altLang="ja-JP" dirty="0"/>
                    </a:p>
                    <a:p>
                      <a:r>
                        <a:rPr kumimoji="1" lang="ja-JP" altLang="en-US" dirty="0"/>
                        <a:t>③生業扶助の対象とならない専修学校又は各種学校に就学する場合で、就学が自立助長に効果的であること</a:t>
                      </a:r>
                    </a:p>
                  </a:txBody>
                  <a:tcPr/>
                </a:tc>
                <a:tc>
                  <a:txBody>
                    <a:bodyPr/>
                    <a:lstStyle/>
                    <a:p>
                      <a:r>
                        <a:rPr kumimoji="1" lang="ja-JP" altLang="en-US" dirty="0"/>
                        <a:t>収入が就学費用及び生活費を上回る場合、保護をうけている出身世帯に対する扶養の履行</a:t>
                      </a:r>
                    </a:p>
                  </a:txBody>
                  <a:tcPr/>
                </a:tc>
                <a:extLst>
                  <a:ext uri="{0D108BD9-81ED-4DB2-BD59-A6C34878D82A}">
                    <a16:rowId xmlns:a16="http://schemas.microsoft.com/office/drawing/2014/main" val="3101359856"/>
                  </a:ext>
                </a:extLst>
              </a:tr>
            </a:tbl>
          </a:graphicData>
        </a:graphic>
      </p:graphicFrame>
      <p:sp>
        <p:nvSpPr>
          <p:cNvPr id="4" name="タイトル 1">
            <a:extLst>
              <a:ext uri="{FF2B5EF4-FFF2-40B4-BE49-F238E27FC236}">
                <a16:creationId xmlns:a16="http://schemas.microsoft.com/office/drawing/2014/main" id="{9D7926E2-02A3-3F1D-D88C-45888A902199}"/>
              </a:ext>
            </a:extLst>
          </p:cNvPr>
          <p:cNvSpPr>
            <a:spLocks noGrp="1"/>
          </p:cNvSpPr>
          <p:nvPr>
            <p:ph type="title"/>
          </p:nvPr>
        </p:nvSpPr>
        <p:spPr>
          <a:xfrm>
            <a:off x="1096963" y="287338"/>
            <a:ext cx="10058400" cy="1449387"/>
          </a:xfrm>
        </p:spPr>
        <p:txBody>
          <a:bodyPr/>
          <a:lstStyle/>
          <a:p>
            <a:r>
              <a:rPr kumimoji="1" lang="ja-JP" altLang="en-US" dirty="0"/>
              <a:t>大学や専修学校等への就学のため</a:t>
            </a:r>
            <a:br>
              <a:rPr kumimoji="1" lang="en-US" altLang="ja-JP" dirty="0"/>
            </a:br>
            <a:r>
              <a:rPr kumimoji="1" lang="ja-JP" altLang="en-US" dirty="0"/>
              <a:t>分離された者の収入の扱い</a:t>
            </a:r>
          </a:p>
        </p:txBody>
      </p:sp>
      <p:pic>
        <p:nvPicPr>
          <p:cNvPr id="6" name="図 5">
            <a:extLst>
              <a:ext uri="{FF2B5EF4-FFF2-40B4-BE49-F238E27FC236}">
                <a16:creationId xmlns:a16="http://schemas.microsoft.com/office/drawing/2014/main" id="{6DF1BA4C-33CD-1630-F427-13275F475D11}"/>
              </a:ext>
            </a:extLst>
          </p:cNvPr>
          <p:cNvPicPr>
            <a:picLocks noChangeAspect="1"/>
          </p:cNvPicPr>
          <p:nvPr/>
        </p:nvPicPr>
        <p:blipFill>
          <a:blip r:embed="rId2"/>
          <a:stretch>
            <a:fillRect/>
          </a:stretch>
        </p:blipFill>
        <p:spPr>
          <a:xfrm>
            <a:off x="1061590" y="5090966"/>
            <a:ext cx="1051135" cy="728338"/>
          </a:xfrm>
          <a:prstGeom prst="rect">
            <a:avLst/>
          </a:prstGeom>
        </p:spPr>
      </p:pic>
      <p:sp>
        <p:nvSpPr>
          <p:cNvPr id="7" name="矢印: 下カーブ 6">
            <a:extLst>
              <a:ext uri="{FF2B5EF4-FFF2-40B4-BE49-F238E27FC236}">
                <a16:creationId xmlns:a16="http://schemas.microsoft.com/office/drawing/2014/main" id="{05459DD2-2C35-6A9A-CE37-8CFF499EC644}"/>
              </a:ext>
            </a:extLst>
          </p:cNvPr>
          <p:cNvSpPr/>
          <p:nvPr/>
        </p:nvSpPr>
        <p:spPr>
          <a:xfrm>
            <a:off x="1577314" y="4344322"/>
            <a:ext cx="3231472" cy="72833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8" name="図 7">
            <a:extLst>
              <a:ext uri="{FF2B5EF4-FFF2-40B4-BE49-F238E27FC236}">
                <a16:creationId xmlns:a16="http://schemas.microsoft.com/office/drawing/2014/main" id="{B65BD37B-501B-B4F3-54FB-3101CD01E5D9}"/>
              </a:ext>
            </a:extLst>
          </p:cNvPr>
          <p:cNvPicPr>
            <a:picLocks noChangeAspect="1"/>
          </p:cNvPicPr>
          <p:nvPr/>
        </p:nvPicPr>
        <p:blipFill>
          <a:blip r:embed="rId3"/>
          <a:stretch>
            <a:fillRect/>
          </a:stretch>
        </p:blipFill>
        <p:spPr>
          <a:xfrm>
            <a:off x="4041150" y="5077789"/>
            <a:ext cx="1089550" cy="1089550"/>
          </a:xfrm>
          <a:prstGeom prst="rect">
            <a:avLst/>
          </a:prstGeom>
        </p:spPr>
      </p:pic>
      <p:sp>
        <p:nvSpPr>
          <p:cNvPr id="9" name="テキスト ボックス 8">
            <a:extLst>
              <a:ext uri="{FF2B5EF4-FFF2-40B4-BE49-F238E27FC236}">
                <a16:creationId xmlns:a16="http://schemas.microsoft.com/office/drawing/2014/main" id="{3366C9CE-4FF6-1C68-D5DC-92B7C467B3E7}"/>
              </a:ext>
            </a:extLst>
          </p:cNvPr>
          <p:cNvSpPr txBox="1"/>
          <p:nvPr/>
        </p:nvSpPr>
        <p:spPr>
          <a:xfrm>
            <a:off x="2542615" y="4367970"/>
            <a:ext cx="1571347" cy="369332"/>
          </a:xfrm>
          <a:prstGeom prst="rect">
            <a:avLst/>
          </a:prstGeom>
          <a:noFill/>
        </p:spPr>
        <p:txBody>
          <a:bodyPr wrap="square" rtlCol="0">
            <a:spAutoFit/>
          </a:bodyPr>
          <a:lstStyle/>
          <a:p>
            <a:r>
              <a:rPr kumimoji="1" lang="ja-JP" altLang="en-US" dirty="0"/>
              <a:t>２万円</a:t>
            </a:r>
          </a:p>
        </p:txBody>
      </p:sp>
      <p:pic>
        <p:nvPicPr>
          <p:cNvPr id="3074" name="Picture 2">
            <a:extLst>
              <a:ext uri="{FF2B5EF4-FFF2-40B4-BE49-F238E27FC236}">
                <a16:creationId xmlns:a16="http://schemas.microsoft.com/office/drawing/2014/main" id="{8B1AFFF7-640B-2C37-6CA6-319F95F75A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3596" y="4665170"/>
            <a:ext cx="1300871" cy="6125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28B8B7E7-6F58-3CCC-37E3-F031F94B43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2615" y="4842576"/>
            <a:ext cx="1300871" cy="612559"/>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6DFB8572-F91A-17DC-28B0-A34456696DE7}"/>
              </a:ext>
            </a:extLst>
          </p:cNvPr>
          <p:cNvPicPr>
            <a:picLocks noChangeAspect="1"/>
          </p:cNvPicPr>
          <p:nvPr/>
        </p:nvPicPr>
        <p:blipFill>
          <a:blip r:embed="rId5"/>
          <a:stretch>
            <a:fillRect/>
          </a:stretch>
        </p:blipFill>
        <p:spPr>
          <a:xfrm>
            <a:off x="9457433" y="4574677"/>
            <a:ext cx="1606070" cy="1489969"/>
          </a:xfrm>
          <a:prstGeom prst="rect">
            <a:avLst/>
          </a:prstGeom>
        </p:spPr>
      </p:pic>
      <p:sp>
        <p:nvSpPr>
          <p:cNvPr id="12" name="テキスト ボックス 11">
            <a:extLst>
              <a:ext uri="{FF2B5EF4-FFF2-40B4-BE49-F238E27FC236}">
                <a16:creationId xmlns:a16="http://schemas.microsoft.com/office/drawing/2014/main" id="{16ED48FC-3452-BC91-7FB9-E84E5451F95D}"/>
              </a:ext>
            </a:extLst>
          </p:cNvPr>
          <p:cNvSpPr txBox="1"/>
          <p:nvPr/>
        </p:nvSpPr>
        <p:spPr>
          <a:xfrm>
            <a:off x="9649584" y="4341510"/>
            <a:ext cx="1413919" cy="369332"/>
          </a:xfrm>
          <a:prstGeom prst="rect">
            <a:avLst/>
          </a:prstGeom>
          <a:noFill/>
        </p:spPr>
        <p:txBody>
          <a:bodyPr wrap="square" rtlCol="0">
            <a:spAutoFit/>
          </a:bodyPr>
          <a:lstStyle/>
          <a:p>
            <a:r>
              <a:rPr kumimoji="1" lang="ja-JP" altLang="en-US" dirty="0"/>
              <a:t>福祉事務所</a:t>
            </a:r>
          </a:p>
        </p:txBody>
      </p:sp>
      <p:cxnSp>
        <p:nvCxnSpPr>
          <p:cNvPr id="14" name="直線矢印コネクタ 13">
            <a:extLst>
              <a:ext uri="{FF2B5EF4-FFF2-40B4-BE49-F238E27FC236}">
                <a16:creationId xmlns:a16="http://schemas.microsoft.com/office/drawing/2014/main" id="{54B09812-A0BE-902A-4901-F464A940C3BA}"/>
              </a:ext>
            </a:extLst>
          </p:cNvPr>
          <p:cNvCxnSpPr/>
          <p:nvPr/>
        </p:nvCxnSpPr>
        <p:spPr>
          <a:xfrm flipH="1" flipV="1">
            <a:off x="4656358" y="4719677"/>
            <a:ext cx="4805534" cy="3555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388464FE-97B1-A39A-80DA-DCE8E9CA54E1}"/>
              </a:ext>
            </a:extLst>
          </p:cNvPr>
          <p:cNvSpPr txBox="1"/>
          <p:nvPr/>
        </p:nvSpPr>
        <p:spPr>
          <a:xfrm>
            <a:off x="6090790" y="4958087"/>
            <a:ext cx="2932590" cy="646331"/>
          </a:xfrm>
          <a:prstGeom prst="rect">
            <a:avLst/>
          </a:prstGeom>
          <a:noFill/>
        </p:spPr>
        <p:txBody>
          <a:bodyPr wrap="square" rtlCol="0">
            <a:spAutoFit/>
          </a:bodyPr>
          <a:lstStyle/>
          <a:p>
            <a:r>
              <a:rPr kumimoji="1" lang="ja-JP" altLang="en-US" dirty="0"/>
              <a:t>扶養の履行がなされたら、</a:t>
            </a:r>
            <a:endParaRPr kumimoji="1" lang="en-US" altLang="ja-JP" dirty="0"/>
          </a:p>
          <a:p>
            <a:r>
              <a:rPr kumimoji="1" lang="ja-JP" altLang="en-US" dirty="0"/>
              <a:t>２万円を収入として認定する</a:t>
            </a:r>
          </a:p>
        </p:txBody>
      </p:sp>
      <p:sp>
        <p:nvSpPr>
          <p:cNvPr id="3" name="テキスト ボックス 2">
            <a:extLst>
              <a:ext uri="{FF2B5EF4-FFF2-40B4-BE49-F238E27FC236}">
                <a16:creationId xmlns:a16="http://schemas.microsoft.com/office/drawing/2014/main" id="{9685717B-4386-F8FE-5E70-0D57D4E6057D}"/>
              </a:ext>
            </a:extLst>
          </p:cNvPr>
          <p:cNvSpPr txBox="1"/>
          <p:nvPr/>
        </p:nvSpPr>
        <p:spPr>
          <a:xfrm>
            <a:off x="1061590" y="1843570"/>
            <a:ext cx="9369672" cy="369332"/>
          </a:xfrm>
          <a:prstGeom prst="rect">
            <a:avLst/>
          </a:prstGeom>
          <a:noFill/>
        </p:spPr>
        <p:txBody>
          <a:bodyPr wrap="square">
            <a:spAutoFit/>
          </a:bodyPr>
          <a:lstStyle/>
          <a:p>
            <a:r>
              <a:rPr lang="ja-JP" altLang="en-US" dirty="0">
                <a:latin typeface="HGｺﾞｼｯｸM" panose="020B0609000000000000" pitchFamily="49" charset="-128"/>
                <a:ea typeface="HGｺﾞｼｯｸM" panose="020B0609000000000000" pitchFamily="49" charset="-128"/>
              </a:rPr>
              <a:t>生活保護手帳　別冊問答集「高校・大学等における就学の要件等」の表</a:t>
            </a:r>
          </a:p>
        </p:txBody>
      </p:sp>
    </p:spTree>
    <p:extLst>
      <p:ext uri="{BB962C8B-B14F-4D97-AF65-F5344CB8AC3E}">
        <p14:creationId xmlns:p14="http://schemas.microsoft.com/office/powerpoint/2010/main" val="3415403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15951B-CA0E-2162-32B7-DD8F68B4913A}"/>
              </a:ext>
            </a:extLst>
          </p:cNvPr>
          <p:cNvSpPr>
            <a:spLocks noGrp="1"/>
          </p:cNvSpPr>
          <p:nvPr>
            <p:ph type="title"/>
          </p:nvPr>
        </p:nvSpPr>
        <p:spPr>
          <a:xfrm>
            <a:off x="1149659" y="0"/>
            <a:ext cx="10058400" cy="1066214"/>
          </a:xfrm>
        </p:spPr>
        <p:txBody>
          <a:bodyPr>
            <a:normAutofit/>
          </a:bodyPr>
          <a:lstStyle/>
          <a:p>
            <a:pPr algn="ctr">
              <a:lnSpc>
                <a:spcPct val="150000"/>
              </a:lnSpc>
            </a:pPr>
            <a:r>
              <a:rPr lang="ja-JP" altLang="en-US" sz="4400" dirty="0"/>
              <a:t>◆判決の比較◆</a:t>
            </a:r>
            <a:endParaRPr kumimoji="1" lang="ja-JP" altLang="en-US" sz="4400" dirty="0"/>
          </a:p>
        </p:txBody>
      </p:sp>
      <p:sp>
        <p:nvSpPr>
          <p:cNvPr id="3" name="コンテンツ プレースホルダー 2">
            <a:extLst>
              <a:ext uri="{FF2B5EF4-FFF2-40B4-BE49-F238E27FC236}">
                <a16:creationId xmlns:a16="http://schemas.microsoft.com/office/drawing/2014/main" id="{E6036B6D-32F1-20B9-A072-F7E4978DA51E}"/>
              </a:ext>
            </a:extLst>
          </p:cNvPr>
          <p:cNvSpPr>
            <a:spLocks noGrp="1"/>
          </p:cNvSpPr>
          <p:nvPr>
            <p:ph idx="1"/>
          </p:nvPr>
        </p:nvSpPr>
        <p:spPr>
          <a:xfrm>
            <a:off x="1097280" y="1845734"/>
            <a:ext cx="10408180" cy="4023360"/>
          </a:xfrm>
        </p:spPr>
        <p:txBody>
          <a:bodyPr>
            <a:normAutofit/>
          </a:bodyPr>
          <a:lstStyle/>
          <a:p>
            <a:pPr marL="0" indent="0">
              <a:buNone/>
            </a:pPr>
            <a:endParaRPr kumimoji="1" lang="en-US" altLang="ja-JP" dirty="0"/>
          </a:p>
        </p:txBody>
      </p:sp>
      <p:graphicFrame>
        <p:nvGraphicFramePr>
          <p:cNvPr id="4" name="表 3">
            <a:extLst>
              <a:ext uri="{FF2B5EF4-FFF2-40B4-BE49-F238E27FC236}">
                <a16:creationId xmlns:a16="http://schemas.microsoft.com/office/drawing/2014/main" id="{0749BB64-7415-385A-D143-5A248656BA31}"/>
              </a:ext>
            </a:extLst>
          </p:cNvPr>
          <p:cNvGraphicFramePr>
            <a:graphicFrameLocks noGrp="1"/>
          </p:cNvGraphicFramePr>
          <p:nvPr>
            <p:extLst>
              <p:ext uri="{D42A27DB-BD31-4B8C-83A1-F6EECF244321}">
                <p14:modId xmlns:p14="http://schemas.microsoft.com/office/powerpoint/2010/main" val="2351922201"/>
              </p:ext>
            </p:extLst>
          </p:nvPr>
        </p:nvGraphicFramePr>
        <p:xfrm>
          <a:off x="852257" y="1063414"/>
          <a:ext cx="10058400" cy="521716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2743399208"/>
                    </a:ext>
                  </a:extLst>
                </a:gridCol>
                <a:gridCol w="5029200">
                  <a:extLst>
                    <a:ext uri="{9D8B030D-6E8A-4147-A177-3AD203B41FA5}">
                      <a16:colId xmlns:a16="http://schemas.microsoft.com/office/drawing/2014/main" val="1647743726"/>
                    </a:ext>
                  </a:extLst>
                </a:gridCol>
              </a:tblGrid>
              <a:tr h="370840">
                <a:tc>
                  <a:txBody>
                    <a:bodyPr/>
                    <a:lstStyle/>
                    <a:p>
                      <a:r>
                        <a:rPr kumimoji="1" lang="ja-JP" altLang="en-US" sz="1800" dirty="0"/>
                        <a:t>熊本地方裁判所　令和４年１０月３日判決</a:t>
                      </a:r>
                      <a:endParaRPr kumimoji="1" lang="ja-JP" altLang="en-US" dirty="0"/>
                    </a:p>
                  </a:txBody>
                  <a:tcPr/>
                </a:tc>
                <a:tc>
                  <a:txBody>
                    <a:bodyPr/>
                    <a:lstStyle/>
                    <a:p>
                      <a:r>
                        <a:rPr kumimoji="1" lang="ja-JP" altLang="en-US" dirty="0"/>
                        <a:t>福岡高等裁判所　令和６年３月２２日判決</a:t>
                      </a:r>
                    </a:p>
                  </a:txBody>
                  <a:tcPr/>
                </a:tc>
                <a:extLst>
                  <a:ext uri="{0D108BD9-81ED-4DB2-BD59-A6C34878D82A}">
                    <a16:rowId xmlns:a16="http://schemas.microsoft.com/office/drawing/2014/main" val="2107356787"/>
                  </a:ext>
                </a:extLst>
              </a:tr>
              <a:tr h="370840">
                <a:tc>
                  <a:txBody>
                    <a:bodyPr/>
                    <a:lstStyle/>
                    <a:p>
                      <a:r>
                        <a:rPr kumimoji="1" lang="ja-JP" altLang="en-US" dirty="0"/>
                        <a:t>世帯分離解除の適法性に係る判断の枠組み</a:t>
                      </a:r>
                    </a:p>
                  </a:txBody>
                  <a:tcPr/>
                </a:tc>
                <a:tc>
                  <a:txBody>
                    <a:bodyPr/>
                    <a:lstStyle/>
                    <a:p>
                      <a:r>
                        <a:rPr kumimoji="1" lang="ja-JP" altLang="en-US" dirty="0"/>
                        <a:t>世帯分離解除の違法性について</a:t>
                      </a:r>
                      <a:endParaRPr kumimoji="1" lang="en-US" altLang="ja-JP" dirty="0"/>
                    </a:p>
                    <a:p>
                      <a:r>
                        <a:rPr kumimoji="1" lang="ja-JP" altLang="en-US" dirty="0"/>
                        <a:t>判断枠組みと当てはめ</a:t>
                      </a:r>
                    </a:p>
                  </a:txBody>
                  <a:tcPr/>
                </a:tc>
                <a:extLst>
                  <a:ext uri="{0D108BD9-81ED-4DB2-BD59-A6C34878D82A}">
                    <a16:rowId xmlns:a16="http://schemas.microsoft.com/office/drawing/2014/main" val="3189733814"/>
                  </a:ext>
                </a:extLst>
              </a:tr>
              <a:tr h="370840">
                <a:tc>
                  <a:txBody>
                    <a:bodyPr/>
                    <a:lstStyle/>
                    <a:p>
                      <a:r>
                        <a:rPr kumimoji="1" lang="ja-JP" altLang="en-US" dirty="0"/>
                        <a:t>生活保護法上の保護については、世帯単位の原則が採られ、世帯を単位としてその要否及び程度を定めるものとされている（生活保護法１０条本文）が、例外的に、これによりがたいときは、個人を単位として定めることができるとされており（同条ただし書）、これを受けた通達等の一部である局長通知第１の５</a:t>
                      </a:r>
                      <a:r>
                        <a:rPr kumimoji="1" lang="en-US" altLang="ja-JP" dirty="0"/>
                        <a:t>(</a:t>
                      </a:r>
                      <a:r>
                        <a:rPr kumimoji="1" lang="ja-JP" altLang="en-US" dirty="0"/>
                        <a:t>３</a:t>
                      </a:r>
                      <a:r>
                        <a:rPr kumimoji="1" lang="en-US" altLang="ja-JP" dirty="0"/>
                        <a:t>)</a:t>
                      </a:r>
                      <a:r>
                        <a:rPr kumimoji="1" lang="ja-JP" altLang="en-US" dirty="0"/>
                        <a:t>は、世帯員が専修学校等で就学する場合であって、その就学が特に世帯の自立助長に効果的であると認めるときは、当該世帯員を生活保護の対象となる世帯から分離して差しつかえない旨を定めている（一方、専修学校等に進学した世帯員の収入が少ないことは要件とされていない。）。</a:t>
                      </a:r>
                    </a:p>
                  </a:txBody>
                  <a:tcPr/>
                </a:tc>
                <a:tc>
                  <a:txBody>
                    <a:bodyPr/>
                    <a:lstStyle/>
                    <a:p>
                      <a:r>
                        <a:rPr kumimoji="1" lang="ja-JP" altLang="en-US" dirty="0"/>
                        <a:t>法１条は、憲法２５条に規定する理念に基づき、国が生活に困窮するすべての国民に対して困窮の程度に応じた必要な保護を行い、最低限度の生活を保障するとともに自立を助長するという法の目的を、</a:t>
                      </a:r>
                    </a:p>
                    <a:p>
                      <a:r>
                        <a:rPr kumimoji="1" lang="ja-JP" altLang="en-US" dirty="0"/>
                        <a:t>法２条は・・・</a:t>
                      </a:r>
                    </a:p>
                    <a:p>
                      <a:r>
                        <a:rPr kumimoji="1" lang="ja-JP" altLang="en-US" dirty="0"/>
                        <a:t>法３条は・・・</a:t>
                      </a:r>
                    </a:p>
                    <a:p>
                      <a:r>
                        <a:rPr kumimoji="1" lang="ja-JP" altLang="en-US" dirty="0"/>
                        <a:t>法４条は・・・</a:t>
                      </a:r>
                    </a:p>
                    <a:p>
                      <a:r>
                        <a:rPr kumimoji="1" lang="ja-JP" altLang="en-US" dirty="0"/>
                        <a:t>法５条は、前４条に規定するところが法の基本原理であり、法の解釈及び運用も全てこの原理に基づいてされなければならないという解釈運用の指針を、それぞれ規定している。</a:t>
                      </a:r>
                    </a:p>
                    <a:p>
                      <a:r>
                        <a:rPr kumimoji="1" lang="ja-JP" altLang="en-US" dirty="0"/>
                        <a:t>　法１０条は、世帯単位の原則（本文）、これによりがたいときは、個人を単位として定める（ただし書）</a:t>
                      </a:r>
                    </a:p>
                    <a:p>
                      <a:endParaRPr kumimoji="1" lang="ja-JP" altLang="en-US" dirty="0"/>
                    </a:p>
                  </a:txBody>
                  <a:tcPr/>
                </a:tc>
                <a:extLst>
                  <a:ext uri="{0D108BD9-81ED-4DB2-BD59-A6C34878D82A}">
                    <a16:rowId xmlns:a16="http://schemas.microsoft.com/office/drawing/2014/main" val="108096582"/>
                  </a:ext>
                </a:extLst>
              </a:tr>
            </a:tbl>
          </a:graphicData>
        </a:graphic>
      </p:graphicFrame>
    </p:spTree>
    <p:extLst>
      <p:ext uri="{BB962C8B-B14F-4D97-AF65-F5344CB8AC3E}">
        <p14:creationId xmlns:p14="http://schemas.microsoft.com/office/powerpoint/2010/main" val="2392227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a:extLst>
              <a:ext uri="{FF2B5EF4-FFF2-40B4-BE49-F238E27FC236}">
                <a16:creationId xmlns:a16="http://schemas.microsoft.com/office/drawing/2014/main" id="{4590C1C3-363E-A1F6-BB87-109C665CB6AF}"/>
              </a:ext>
            </a:extLst>
          </p:cNvPr>
          <p:cNvGraphicFramePr>
            <a:graphicFrameLocks noGrp="1"/>
          </p:cNvGraphicFramePr>
          <p:nvPr>
            <p:ph idx="1"/>
            <p:extLst>
              <p:ext uri="{D42A27DB-BD31-4B8C-83A1-F6EECF244321}">
                <p14:modId xmlns:p14="http://schemas.microsoft.com/office/powerpoint/2010/main" val="1062199206"/>
              </p:ext>
            </p:extLst>
          </p:nvPr>
        </p:nvGraphicFramePr>
        <p:xfrm>
          <a:off x="1096963" y="1100539"/>
          <a:ext cx="10058400" cy="567436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1965029777"/>
                    </a:ext>
                  </a:extLst>
                </a:gridCol>
                <a:gridCol w="5029200">
                  <a:extLst>
                    <a:ext uri="{9D8B030D-6E8A-4147-A177-3AD203B41FA5}">
                      <a16:colId xmlns:a16="http://schemas.microsoft.com/office/drawing/2014/main" val="271432768"/>
                    </a:ext>
                  </a:extLst>
                </a:gridCol>
              </a:tblGrid>
              <a:tr h="370840">
                <a:tc>
                  <a:txBody>
                    <a:bodyPr/>
                    <a:lstStyle/>
                    <a:p>
                      <a:r>
                        <a:rPr kumimoji="1" lang="ja-JP" altLang="en-US" dirty="0"/>
                        <a:t>熊本地裁　令和４年１０月３日判決</a:t>
                      </a:r>
                    </a:p>
                  </a:txBody>
                  <a:tcPr/>
                </a:tc>
                <a:tc>
                  <a:txBody>
                    <a:bodyPr/>
                    <a:lstStyle/>
                    <a:p>
                      <a:r>
                        <a:rPr kumimoji="1" lang="ja-JP" altLang="en-US" dirty="0"/>
                        <a:t>福岡高裁　令和６年３月２２日判決</a:t>
                      </a:r>
                    </a:p>
                  </a:txBody>
                  <a:tcPr/>
                </a:tc>
                <a:extLst>
                  <a:ext uri="{0D108BD9-81ED-4DB2-BD59-A6C34878D82A}">
                    <a16:rowId xmlns:a16="http://schemas.microsoft.com/office/drawing/2014/main" val="1330723152"/>
                  </a:ext>
                </a:extLst>
              </a:tr>
              <a:tr h="370840">
                <a:tc rowSpan="3">
                  <a:txBody>
                    <a:bodyPr/>
                    <a:lstStyle/>
                    <a:p>
                      <a:r>
                        <a:rPr kumimoji="1" lang="ja-JP" altLang="en-US" dirty="0"/>
                        <a:t>処分行政庁の担当者は、孫の収入が大幅に増額したことを契機に、孫の収入を含めれば原告夫婦への生活保護が廃止できると考えて世帯分離解除をすべきであるとの判断をしたものと推測される</a:t>
                      </a:r>
                    </a:p>
                    <a:p>
                      <a:r>
                        <a:rPr kumimoji="1" lang="ja-JP" altLang="en-US" dirty="0"/>
                        <a:t>しかし「長期的・俯瞰的な視点からすれば、平成２９年２月の世帯分離解除の時点において、世帯分離を継続することが孫及び原告夫婦の経済的な自立に資する状況にあったことは明らか</a:t>
                      </a:r>
                    </a:p>
                    <a:p>
                      <a:r>
                        <a:rPr kumimoji="1" lang="ja-JP" altLang="en-US" dirty="0"/>
                        <a:t>処分行政庁の担当者は、（中略）孫の収入の大幅な増加という表層的な現象に専ら着目したがゆえに、（孫の世帯分離が）経済的な自立助長に効果的である状況が継続しているかという視点に欠けるところがあったというべき</a:t>
                      </a:r>
                    </a:p>
                    <a:p>
                      <a:r>
                        <a:rPr kumimoji="1" lang="ja-JP" altLang="en-US" dirty="0"/>
                        <a:t>↓</a:t>
                      </a:r>
                    </a:p>
                    <a:p>
                      <a:r>
                        <a:rPr kumimoji="1" lang="ja-JP" altLang="en-US" dirty="0"/>
                        <a:t>処分行政庁の世帯分離解除の検討過程ないし結果は著しく合理性を欠いていた。</a:t>
                      </a:r>
                    </a:p>
                    <a:p>
                      <a:r>
                        <a:rPr kumimoji="1" lang="ja-JP" altLang="en-US" dirty="0"/>
                        <a:t>この世帯分離解除が違法である以上、収入合算は認められず、保護廃止も違法で取消を免れない。</a:t>
                      </a:r>
                    </a:p>
                    <a:p>
                      <a:endParaRPr kumimoji="1" lang="ja-JP" altLang="en-US" dirty="0"/>
                    </a:p>
                  </a:txBody>
                  <a:tcPr/>
                </a:tc>
                <a:tc>
                  <a:txBody>
                    <a:bodyPr/>
                    <a:lstStyle/>
                    <a:p>
                      <a:r>
                        <a:rPr kumimoji="1" lang="ja-JP" altLang="en-US" dirty="0"/>
                        <a:t>孫は、平成２７年５月以降、月６万円程度の給与収入を得るようになったが、被控訴人世帯の収入合計額はその最低生活費を下回っており、処分行政庁は保護と世帯分離を継続することとした。</a:t>
                      </a:r>
                      <a:endParaRPr kumimoji="1" lang="en-US" altLang="ja-JP" dirty="0"/>
                    </a:p>
                    <a:p>
                      <a:r>
                        <a:rPr kumimoji="1" lang="ja-JP" altLang="en-US" dirty="0"/>
                        <a:t>孫は、平成２８年・・・４月以降、月１６万円程度の給与収入を得、また、健康保険や厚生年金に加入した、これにより、孫を含めた場合の被控訴人世帯の収入合計額はその最低生活費を６万円程度上回ることになった。処分行政庁は、孫の世帯分離を解除した上で、本件処分をした。</a:t>
                      </a:r>
                    </a:p>
                  </a:txBody>
                  <a:tcPr/>
                </a:tc>
                <a:extLst>
                  <a:ext uri="{0D108BD9-81ED-4DB2-BD59-A6C34878D82A}">
                    <a16:rowId xmlns:a16="http://schemas.microsoft.com/office/drawing/2014/main" val="3917747530"/>
                  </a:ext>
                </a:extLst>
              </a:tr>
              <a:tr h="370840">
                <a:tc vMerge="1">
                  <a:txBody>
                    <a:bodyPr/>
                    <a:lstStyle/>
                    <a:p>
                      <a:endParaRPr kumimoji="1" lang="ja-JP" altLang="en-US" dirty="0"/>
                    </a:p>
                  </a:txBody>
                  <a:tcPr/>
                </a:tc>
                <a:tc>
                  <a:txBody>
                    <a:bodyPr/>
                    <a:lstStyle/>
                    <a:p>
                      <a:r>
                        <a:rPr kumimoji="1" lang="ja-JP" altLang="en-US" dirty="0"/>
                        <a:t>エ　孫を含む被控訴人世帯の収入合計額は最低生活費を約</a:t>
                      </a:r>
                      <a:r>
                        <a:rPr kumimoji="1" lang="en-US" altLang="ja-JP" dirty="0"/>
                        <a:t>6</a:t>
                      </a:r>
                      <a:r>
                        <a:rPr kumimoji="1" lang="ja-JP" altLang="en-US" dirty="0"/>
                        <a:t>万円上回ることになったのであるから、被控訴人世帯は、孫の就学・資格取得により、自立を一応達成することができたということができる。</a:t>
                      </a:r>
                    </a:p>
                  </a:txBody>
                  <a:tcPr/>
                </a:tc>
                <a:extLst>
                  <a:ext uri="{0D108BD9-81ED-4DB2-BD59-A6C34878D82A}">
                    <a16:rowId xmlns:a16="http://schemas.microsoft.com/office/drawing/2014/main" val="899695134"/>
                  </a:ext>
                </a:extLst>
              </a:tr>
              <a:tr h="370840">
                <a:tc vMerge="1">
                  <a:txBody>
                    <a:bodyPr/>
                    <a:lstStyle/>
                    <a:p>
                      <a:endParaRPr kumimoji="1" lang="ja-JP" altLang="en-US" dirty="0"/>
                    </a:p>
                  </a:txBody>
                  <a:tcPr/>
                </a:tc>
                <a:tc>
                  <a:txBody>
                    <a:bodyPr/>
                    <a:lstStyle/>
                    <a:p>
                      <a:r>
                        <a:rPr kumimoji="1" lang="ja-JP" altLang="en-US" dirty="0"/>
                        <a:t>孫が看護師の資格取得を目指していたという主観的事情は、自立の目的達成に関する判断を左右しない。</a:t>
                      </a:r>
                    </a:p>
                  </a:txBody>
                  <a:tcPr/>
                </a:tc>
                <a:extLst>
                  <a:ext uri="{0D108BD9-81ED-4DB2-BD59-A6C34878D82A}">
                    <a16:rowId xmlns:a16="http://schemas.microsoft.com/office/drawing/2014/main" val="2317877494"/>
                  </a:ext>
                </a:extLst>
              </a:tr>
            </a:tbl>
          </a:graphicData>
        </a:graphic>
      </p:graphicFrame>
      <p:sp>
        <p:nvSpPr>
          <p:cNvPr id="4" name="タイトル 1">
            <a:extLst>
              <a:ext uri="{FF2B5EF4-FFF2-40B4-BE49-F238E27FC236}">
                <a16:creationId xmlns:a16="http://schemas.microsoft.com/office/drawing/2014/main" id="{AF8B4432-7415-C8E3-999F-E1DDB838A2C1}"/>
              </a:ext>
            </a:extLst>
          </p:cNvPr>
          <p:cNvSpPr>
            <a:spLocks noGrp="1"/>
          </p:cNvSpPr>
          <p:nvPr>
            <p:ph type="title"/>
          </p:nvPr>
        </p:nvSpPr>
        <p:spPr>
          <a:xfrm>
            <a:off x="1096963" y="0"/>
            <a:ext cx="10058400" cy="928857"/>
          </a:xfrm>
        </p:spPr>
        <p:txBody>
          <a:bodyPr>
            <a:normAutofit fontScale="90000"/>
          </a:bodyPr>
          <a:lstStyle/>
          <a:p>
            <a:pPr algn="ctr">
              <a:lnSpc>
                <a:spcPct val="150000"/>
              </a:lnSpc>
            </a:pPr>
            <a:r>
              <a:rPr lang="ja-JP" altLang="en-US" sz="4400" dirty="0"/>
              <a:t>◆判決の比較◆</a:t>
            </a:r>
            <a:endParaRPr kumimoji="1" lang="ja-JP" altLang="en-US" sz="4400" dirty="0"/>
          </a:p>
        </p:txBody>
      </p:sp>
    </p:spTree>
    <p:extLst>
      <p:ext uri="{BB962C8B-B14F-4D97-AF65-F5344CB8AC3E}">
        <p14:creationId xmlns:p14="http://schemas.microsoft.com/office/powerpoint/2010/main" val="3002410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a:extLst>
              <a:ext uri="{FF2B5EF4-FFF2-40B4-BE49-F238E27FC236}">
                <a16:creationId xmlns:a16="http://schemas.microsoft.com/office/drawing/2014/main" id="{0AADC4CE-CC00-8178-06F3-57D23D40F43B}"/>
              </a:ext>
            </a:extLst>
          </p:cNvPr>
          <p:cNvGraphicFramePr>
            <a:graphicFrameLocks noGrp="1"/>
          </p:cNvGraphicFramePr>
          <p:nvPr>
            <p:ph idx="1"/>
            <p:extLst>
              <p:ext uri="{D42A27DB-BD31-4B8C-83A1-F6EECF244321}">
                <p14:modId xmlns:p14="http://schemas.microsoft.com/office/powerpoint/2010/main" val="3741203180"/>
              </p:ext>
            </p:extLst>
          </p:nvPr>
        </p:nvGraphicFramePr>
        <p:xfrm>
          <a:off x="1096963" y="1313603"/>
          <a:ext cx="10058400" cy="4851400"/>
        </p:xfrm>
        <a:graphic>
          <a:graphicData uri="http://schemas.openxmlformats.org/drawingml/2006/table">
            <a:tbl>
              <a:tblPr firstRow="1" bandRow="1">
                <a:tableStyleId>{5C22544A-7EE6-4342-B048-85BDC9FD1C3A}</a:tableStyleId>
              </a:tblPr>
              <a:tblGrid>
                <a:gridCol w="5029200">
                  <a:extLst>
                    <a:ext uri="{9D8B030D-6E8A-4147-A177-3AD203B41FA5}">
                      <a16:colId xmlns:a16="http://schemas.microsoft.com/office/drawing/2014/main" val="1104276678"/>
                    </a:ext>
                  </a:extLst>
                </a:gridCol>
                <a:gridCol w="5029200">
                  <a:extLst>
                    <a:ext uri="{9D8B030D-6E8A-4147-A177-3AD203B41FA5}">
                      <a16:colId xmlns:a16="http://schemas.microsoft.com/office/drawing/2014/main" val="693139452"/>
                    </a:ext>
                  </a:extLst>
                </a:gridCol>
              </a:tblGrid>
              <a:tr h="370840">
                <a:tc>
                  <a:txBody>
                    <a:bodyPr/>
                    <a:lstStyle/>
                    <a:p>
                      <a:r>
                        <a:rPr kumimoji="1" lang="ja-JP" altLang="en-US" dirty="0"/>
                        <a:t>熊本地裁　令和４年１０月３日判決　２０ページ</a:t>
                      </a:r>
                    </a:p>
                  </a:txBody>
                  <a:tcPr/>
                </a:tc>
                <a:tc>
                  <a:txBody>
                    <a:bodyPr/>
                    <a:lstStyle/>
                    <a:p>
                      <a:r>
                        <a:rPr kumimoji="1" lang="ja-JP" altLang="en-US" dirty="0"/>
                        <a:t>福岡高裁　令和６年３月２２日判決　</a:t>
                      </a:r>
                      <a:r>
                        <a:rPr kumimoji="1" lang="en-US" altLang="ja-JP" dirty="0"/>
                        <a:t>8</a:t>
                      </a:r>
                      <a:r>
                        <a:rPr kumimoji="1" lang="ja-JP" altLang="en-US" dirty="0"/>
                        <a:t>ページ</a:t>
                      </a:r>
                    </a:p>
                  </a:txBody>
                  <a:tcPr/>
                </a:tc>
                <a:extLst>
                  <a:ext uri="{0D108BD9-81ED-4DB2-BD59-A6C34878D82A}">
                    <a16:rowId xmlns:a16="http://schemas.microsoft.com/office/drawing/2014/main" val="436885344"/>
                  </a:ext>
                </a:extLst>
              </a:tr>
              <a:tr h="370840">
                <a:tc rowSpan="2">
                  <a:txBody>
                    <a:bodyPr/>
                    <a:lstStyle/>
                    <a:p>
                      <a:r>
                        <a:rPr kumimoji="1" lang="ja-JP" altLang="en-US" dirty="0"/>
                        <a:t>孫の稼働能力の活用を求めることが、直ちに孫の就学を妨げないとしても、世帯分離解除により原告夫婦が生活保護の受給を廃止されれば、遠からず経済的に困窮し、孫の専門学校での就学に支障が生じる可能性が高い。</a:t>
                      </a:r>
                      <a:endParaRPr kumimoji="1" lang="en-US" altLang="ja-JP" dirty="0"/>
                    </a:p>
                    <a:p>
                      <a:r>
                        <a:rPr kumimoji="1" lang="ja-JP" altLang="en-US" dirty="0"/>
                        <a:t>また、原告夫婦及び孫が生活保護の廃止後さらなる経済的なお困窮に陥ってから再度生活保護を申請して受給するのでは、それまでに専門が甲での学業と病院での就労を両立させていた孫の生活が破壊</a:t>
                      </a:r>
                      <a:r>
                        <a:rPr kumimoji="1" lang="ja-JP" altLang="en-US"/>
                        <a:t>され、かえって</a:t>
                      </a:r>
                      <a:r>
                        <a:rPr kumimoji="1" lang="ja-JP" altLang="en-US" dirty="0"/>
                        <a:t>孫の経済的な自立を阻害する結果になることも想像に難くない（なお、祖父母と孫の間には生活保持義務ではなく、生活扶助義務</a:t>
                      </a:r>
                      <a:r>
                        <a:rPr kumimoji="1" lang="ja-JP" altLang="en-US"/>
                        <a:t>しかないから、扶養を強制されるような事態を招くことは相当でないということもできる）それを看過して世帯分離解除を行った処分行政庁の判断について合理性は見出しがたい。</a:t>
                      </a:r>
                      <a:endParaRPr kumimoji="1" lang="ja-JP" altLang="en-US" dirty="0"/>
                    </a:p>
                  </a:txBody>
                  <a:tcPr/>
                </a:tc>
                <a:tc>
                  <a:txBody>
                    <a:bodyPr/>
                    <a:lstStyle/>
                    <a:p>
                      <a:r>
                        <a:rPr kumimoji="1" lang="ja-JP" altLang="en-US" dirty="0"/>
                        <a:t>イ　ガソリン代以外の車の関連費用の額を認めるに足りる証拠はない。</a:t>
                      </a:r>
                    </a:p>
                  </a:txBody>
                  <a:tcPr/>
                </a:tc>
                <a:extLst>
                  <a:ext uri="{0D108BD9-81ED-4DB2-BD59-A6C34878D82A}">
                    <a16:rowId xmlns:a16="http://schemas.microsoft.com/office/drawing/2014/main" val="1459376216"/>
                  </a:ext>
                </a:extLst>
              </a:tr>
              <a:tr h="370840">
                <a:tc vMerge="1">
                  <a:txBody>
                    <a:bodyPr/>
                    <a:lstStyle/>
                    <a:p>
                      <a:endParaRPr kumimoji="1" lang="ja-JP" altLang="en-US" dirty="0"/>
                    </a:p>
                  </a:txBody>
                  <a:tcPr/>
                </a:tc>
                <a:tc>
                  <a:txBody>
                    <a:bodyPr/>
                    <a:lstStyle/>
                    <a:p>
                      <a:r>
                        <a:rPr kumimoji="1" lang="ja-JP" altLang="en-US" dirty="0"/>
                        <a:t>ウ　処分行政庁は、平成３０年１月に、看護師資格取得のための就学は特に世帯の自立助長に効果的であるとして世帯分離を認めて保護を再開した。</a:t>
                      </a:r>
                      <a:endParaRPr kumimoji="1" lang="en-US" altLang="ja-JP" dirty="0"/>
                    </a:p>
                    <a:p>
                      <a:r>
                        <a:rPr kumimoji="1" lang="ja-JP" altLang="en-US" dirty="0"/>
                        <a:t>この判断が、処分行政庁の裁量権の逸脱濫用に当たらないとしても、このことから直ちに本件処分時における世帯分離解除の判断や保険処分に裁量権の逸脱・濫用があったということはできない。</a:t>
                      </a:r>
                      <a:endParaRPr kumimoji="1" lang="en-US" altLang="ja-JP" dirty="0"/>
                    </a:p>
                    <a:p>
                      <a:r>
                        <a:rPr kumimoji="1" lang="ja-JP" altLang="en-US" dirty="0"/>
                        <a:t>孫の実習が始まって就労収入が減る見込みや医療費の高額であることが理由とされているのであって、このような事情の変化を前提とするならば、本件処分時の判断の再開時の判断とが齟齬するともいい難い。</a:t>
                      </a:r>
                    </a:p>
                  </a:txBody>
                  <a:tcPr/>
                </a:tc>
                <a:extLst>
                  <a:ext uri="{0D108BD9-81ED-4DB2-BD59-A6C34878D82A}">
                    <a16:rowId xmlns:a16="http://schemas.microsoft.com/office/drawing/2014/main" val="832141854"/>
                  </a:ext>
                </a:extLst>
              </a:tr>
            </a:tbl>
          </a:graphicData>
        </a:graphic>
      </p:graphicFrame>
      <p:sp>
        <p:nvSpPr>
          <p:cNvPr id="4" name="タイトル 1">
            <a:extLst>
              <a:ext uri="{FF2B5EF4-FFF2-40B4-BE49-F238E27FC236}">
                <a16:creationId xmlns:a16="http://schemas.microsoft.com/office/drawing/2014/main" id="{C58BE957-EF16-35E5-C216-0FDE95228A34}"/>
              </a:ext>
            </a:extLst>
          </p:cNvPr>
          <p:cNvSpPr>
            <a:spLocks noGrp="1"/>
          </p:cNvSpPr>
          <p:nvPr>
            <p:ph type="title"/>
          </p:nvPr>
        </p:nvSpPr>
        <p:spPr>
          <a:xfrm>
            <a:off x="1096963" y="287339"/>
            <a:ext cx="10058400" cy="955536"/>
          </a:xfrm>
        </p:spPr>
        <p:txBody>
          <a:bodyPr>
            <a:normAutofit fontScale="90000"/>
          </a:bodyPr>
          <a:lstStyle/>
          <a:p>
            <a:pPr algn="ctr">
              <a:lnSpc>
                <a:spcPct val="150000"/>
              </a:lnSpc>
            </a:pPr>
            <a:r>
              <a:rPr lang="ja-JP" altLang="en-US" sz="4400" dirty="0"/>
              <a:t>◆判決の比較◆</a:t>
            </a:r>
            <a:endParaRPr kumimoji="1" lang="ja-JP" altLang="en-US" sz="4400" dirty="0"/>
          </a:p>
        </p:txBody>
      </p:sp>
    </p:spTree>
    <p:extLst>
      <p:ext uri="{BB962C8B-B14F-4D97-AF65-F5344CB8AC3E}">
        <p14:creationId xmlns:p14="http://schemas.microsoft.com/office/powerpoint/2010/main" val="933582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779D682-3728-265D-208A-AB05C54BCC45}"/>
              </a:ext>
            </a:extLst>
          </p:cNvPr>
          <p:cNvSpPr>
            <a:spLocks noGrp="1"/>
          </p:cNvSpPr>
          <p:nvPr>
            <p:ph idx="1"/>
          </p:nvPr>
        </p:nvSpPr>
        <p:spPr>
          <a:xfrm>
            <a:off x="1097280" y="1845733"/>
            <a:ext cx="10058400" cy="4563945"/>
          </a:xfrm>
        </p:spPr>
        <p:txBody>
          <a:bodyPr>
            <a:normAutofit fontScale="92500"/>
          </a:bodyPr>
          <a:lstStyle/>
          <a:p>
            <a:pPr>
              <a:lnSpc>
                <a:spcPct val="110000"/>
              </a:lnSpc>
            </a:pPr>
            <a:r>
              <a:rPr lang="ja-JP" altLang="en-US" dirty="0"/>
              <a:t>処分行政庁の担当者は、孫の収入が大幅に増額したことを契機に、孫の収入を含めれば原告夫婦への生活保護が廃止できると考えて世帯分離解除をすべきであるとの判断をしたものと推測される</a:t>
            </a:r>
            <a:endParaRPr lang="en-US" altLang="ja-JP" dirty="0"/>
          </a:p>
          <a:p>
            <a:pPr>
              <a:lnSpc>
                <a:spcPct val="110000"/>
              </a:lnSpc>
            </a:pPr>
            <a:r>
              <a:rPr lang="ja-JP" altLang="en-US" dirty="0"/>
              <a:t>しかし「</a:t>
            </a:r>
            <a:r>
              <a:rPr lang="ja-JP" altLang="en-US" sz="2800" dirty="0">
                <a:solidFill>
                  <a:srgbClr val="C00000"/>
                </a:solidFill>
              </a:rPr>
              <a:t>長期的・俯瞰的な視点</a:t>
            </a:r>
            <a:r>
              <a:rPr lang="ja-JP" altLang="en-US" dirty="0"/>
              <a:t>からすれば、平成２９年２月の世帯分離解除の時点において、世帯分離を継続することが孫及び原告夫婦の経済的な自立に資する状況にあったことは明らか</a:t>
            </a:r>
            <a:endParaRPr kumimoji="1" lang="en-US" altLang="ja-JP" dirty="0"/>
          </a:p>
          <a:p>
            <a:pPr>
              <a:lnSpc>
                <a:spcPct val="110000"/>
              </a:lnSpc>
            </a:pPr>
            <a:r>
              <a:rPr kumimoji="1" lang="ja-JP" altLang="en-US" dirty="0"/>
              <a:t>処分行政庁の担当者は、（中略）孫の収入の大幅な増加という</a:t>
            </a:r>
            <a:r>
              <a:rPr kumimoji="1" lang="ja-JP" altLang="en-US" sz="2800" dirty="0">
                <a:solidFill>
                  <a:srgbClr val="C00000"/>
                </a:solidFill>
              </a:rPr>
              <a:t>表層的な現象に専ら着目</a:t>
            </a:r>
            <a:r>
              <a:rPr kumimoji="1" lang="ja-JP" altLang="en-US" dirty="0"/>
              <a:t>したがゆえに、（孫の世帯分離が）</a:t>
            </a:r>
            <a:r>
              <a:rPr kumimoji="1" lang="ja-JP" altLang="en-US" dirty="0">
                <a:solidFill>
                  <a:srgbClr val="C00000"/>
                </a:solidFill>
              </a:rPr>
              <a:t>経済的な自立助長に効果的である状況が継続しているかという視点に欠けるところがあった</a:t>
            </a:r>
            <a:r>
              <a:rPr kumimoji="1" lang="ja-JP" altLang="en-US" dirty="0"/>
              <a:t>というべき</a:t>
            </a:r>
            <a:endParaRPr kumimoji="1" lang="en-US" altLang="ja-JP" dirty="0"/>
          </a:p>
          <a:p>
            <a:pPr algn="ctr">
              <a:lnSpc>
                <a:spcPct val="110000"/>
              </a:lnSpc>
            </a:pPr>
            <a:r>
              <a:rPr kumimoji="1" lang="ja-JP" altLang="en-US" dirty="0"/>
              <a:t>↓</a:t>
            </a:r>
            <a:endParaRPr kumimoji="1" lang="en-US" altLang="ja-JP" dirty="0"/>
          </a:p>
          <a:p>
            <a:pPr>
              <a:lnSpc>
                <a:spcPct val="110000"/>
              </a:lnSpc>
            </a:pPr>
            <a:r>
              <a:rPr kumimoji="1" lang="ja-JP" altLang="en-US" dirty="0"/>
              <a:t>処分行政庁の世帯分離解除の検討過程ないし結果は著しく合理性を欠いていた。</a:t>
            </a:r>
          </a:p>
          <a:p>
            <a:pPr>
              <a:lnSpc>
                <a:spcPct val="110000"/>
              </a:lnSpc>
            </a:pPr>
            <a:r>
              <a:rPr kumimoji="1" lang="ja-JP" altLang="en-US" dirty="0"/>
              <a:t>この世帯分離解除が違法である以上、収入合算は認められず、保護廃止も違法で取消を免れない。</a:t>
            </a:r>
          </a:p>
        </p:txBody>
      </p:sp>
      <p:sp>
        <p:nvSpPr>
          <p:cNvPr id="4" name="タイトル 1">
            <a:extLst>
              <a:ext uri="{FF2B5EF4-FFF2-40B4-BE49-F238E27FC236}">
                <a16:creationId xmlns:a16="http://schemas.microsoft.com/office/drawing/2014/main" id="{13976C75-F871-8845-5D3C-8CE8BCFDF2D6}"/>
              </a:ext>
            </a:extLst>
          </p:cNvPr>
          <p:cNvSpPr>
            <a:spLocks noGrp="1"/>
          </p:cNvSpPr>
          <p:nvPr>
            <p:ph type="title"/>
          </p:nvPr>
        </p:nvSpPr>
        <p:spPr>
          <a:xfrm>
            <a:off x="1096963" y="287338"/>
            <a:ext cx="10058400" cy="1449387"/>
          </a:xfrm>
        </p:spPr>
        <p:txBody>
          <a:bodyPr>
            <a:normAutofit fontScale="90000"/>
          </a:bodyPr>
          <a:lstStyle/>
          <a:p>
            <a:pPr algn="ctr">
              <a:lnSpc>
                <a:spcPct val="150000"/>
              </a:lnSpc>
            </a:pPr>
            <a:r>
              <a:rPr kumimoji="1" lang="ja-JP" altLang="en-US" sz="4400" dirty="0"/>
              <a:t>◆熊本地裁の考え方◆</a:t>
            </a:r>
            <a:br>
              <a:rPr kumimoji="1" lang="en-US" altLang="ja-JP" sz="4400" dirty="0"/>
            </a:br>
            <a:r>
              <a:rPr kumimoji="1" lang="ja-JP" altLang="en-US" sz="4400" dirty="0"/>
              <a:t>熊本地方裁判所　令和４年１０月３日判決</a:t>
            </a:r>
          </a:p>
        </p:txBody>
      </p:sp>
    </p:spTree>
    <p:extLst>
      <p:ext uri="{BB962C8B-B14F-4D97-AF65-F5344CB8AC3E}">
        <p14:creationId xmlns:p14="http://schemas.microsoft.com/office/powerpoint/2010/main" val="2997322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90DB08-16F4-BD8A-6C78-8445C6471A78}"/>
              </a:ext>
            </a:extLst>
          </p:cNvPr>
          <p:cNvSpPr>
            <a:spLocks noGrp="1"/>
          </p:cNvSpPr>
          <p:nvPr>
            <p:ph type="title"/>
          </p:nvPr>
        </p:nvSpPr>
        <p:spPr/>
        <p:txBody>
          <a:bodyPr/>
          <a:lstStyle/>
          <a:p>
            <a:r>
              <a:rPr kumimoji="1" lang="ja-JP" altLang="en-US" dirty="0"/>
              <a:t>熊本地裁　　判決の意義</a:t>
            </a:r>
            <a:br>
              <a:rPr kumimoji="1" lang="en-US" altLang="ja-JP" dirty="0"/>
            </a:br>
            <a:r>
              <a:rPr kumimoji="1" lang="ja-JP" altLang="en-US" dirty="0"/>
              <a:t>　ー貧困の連鎖を断ち切る－</a:t>
            </a:r>
          </a:p>
        </p:txBody>
      </p:sp>
      <p:pic>
        <p:nvPicPr>
          <p:cNvPr id="6146" name="Picture 2" descr="貧困の連鎖のイメージ画像">
            <a:extLst>
              <a:ext uri="{FF2B5EF4-FFF2-40B4-BE49-F238E27FC236}">
                <a16:creationId xmlns:a16="http://schemas.microsoft.com/office/drawing/2014/main" id="{709BA306-B111-D30E-AEFD-AB2A870D45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015" y="1863489"/>
            <a:ext cx="5035441" cy="42767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調理器具のイラスト「包丁」">
            <a:extLst>
              <a:ext uri="{FF2B5EF4-FFF2-40B4-BE49-F238E27FC236}">
                <a16:creationId xmlns:a16="http://schemas.microsoft.com/office/drawing/2014/main" id="{66D6F8D0-B1A5-9DAA-85D3-E73F38E5F38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12716851">
            <a:off x="6858241" y="555965"/>
            <a:ext cx="1714500" cy="360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175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DE010E-60A1-3995-289E-F9212A884F18}"/>
              </a:ext>
            </a:extLst>
          </p:cNvPr>
          <p:cNvSpPr>
            <a:spLocks noGrp="1"/>
          </p:cNvSpPr>
          <p:nvPr>
            <p:ph type="title"/>
          </p:nvPr>
        </p:nvSpPr>
        <p:spPr/>
        <p:txBody>
          <a:bodyPr/>
          <a:lstStyle/>
          <a:p>
            <a:r>
              <a:rPr kumimoji="1" lang="ja-JP" altLang="en-US" dirty="0"/>
              <a:t>福岡高裁判決がもたらすもの</a:t>
            </a:r>
          </a:p>
        </p:txBody>
      </p:sp>
      <p:sp>
        <p:nvSpPr>
          <p:cNvPr id="3" name="コンテンツ プレースホルダー 2">
            <a:extLst>
              <a:ext uri="{FF2B5EF4-FFF2-40B4-BE49-F238E27FC236}">
                <a16:creationId xmlns:a16="http://schemas.microsoft.com/office/drawing/2014/main" id="{4450B775-F61A-0B53-6A25-C98B58569C29}"/>
              </a:ext>
            </a:extLst>
          </p:cNvPr>
          <p:cNvSpPr>
            <a:spLocks noGrp="1"/>
          </p:cNvSpPr>
          <p:nvPr>
            <p:ph idx="1"/>
          </p:nvPr>
        </p:nvSpPr>
        <p:spPr>
          <a:xfrm>
            <a:off x="870012" y="1811045"/>
            <a:ext cx="10285667" cy="4436039"/>
          </a:xfrm>
        </p:spPr>
        <p:txBody>
          <a:bodyPr>
            <a:normAutofit fontScale="92500" lnSpcReduction="10000"/>
          </a:bodyPr>
          <a:lstStyle/>
          <a:p>
            <a:r>
              <a:rPr kumimoji="1" lang="ja-JP" altLang="en-US" sz="2800" u="sng" dirty="0"/>
              <a:t>・「裁量」という名の権力濫用</a:t>
            </a:r>
            <a:endParaRPr kumimoji="1" lang="en-US" altLang="ja-JP" sz="2800" u="sng" dirty="0"/>
          </a:p>
          <a:p>
            <a:r>
              <a:rPr kumimoji="1" lang="ja-JP" altLang="en-US" dirty="0"/>
              <a:t>　福岡高裁判決５ページ　「世帯分離は、その要件や効果が</a:t>
            </a:r>
            <a:r>
              <a:rPr kumimoji="1" lang="en-US" altLang="ja-JP" dirty="0"/>
              <a:t>『</a:t>
            </a:r>
            <a:r>
              <a:rPr kumimoji="1" lang="ja-JP" altLang="en-US" dirty="0"/>
              <a:t>これによりがたいとき</a:t>
            </a:r>
            <a:r>
              <a:rPr kumimoji="1" lang="en-US" altLang="ja-JP" dirty="0"/>
              <a:t>』『</a:t>
            </a:r>
            <a:r>
              <a:rPr kumimoji="1" lang="ja-JP" altLang="en-US" dirty="0"/>
              <a:t>定めることができる</a:t>
            </a:r>
            <a:r>
              <a:rPr kumimoji="1" lang="en-US" altLang="ja-JP" dirty="0"/>
              <a:t>』</a:t>
            </a:r>
            <a:r>
              <a:rPr kumimoji="1" lang="ja-JP" altLang="en-US" dirty="0"/>
              <a:t>と規定されているから、そのいずれについても、行政庁に法１条ないし４条の基本原理や法１０条の趣旨に反しない範囲での裁量権があるものと解される」</a:t>
            </a:r>
            <a:endParaRPr kumimoji="1" lang="en-US" altLang="ja-JP" dirty="0"/>
          </a:p>
          <a:p>
            <a:endParaRPr lang="en-US" altLang="ja-JP" dirty="0"/>
          </a:p>
          <a:p>
            <a:r>
              <a:rPr lang="ja-JP" altLang="en-US" dirty="0"/>
              <a:t>法１条　「最低生活の保障」、「自立の助長」</a:t>
            </a:r>
            <a:endParaRPr lang="en-US" altLang="ja-JP" dirty="0"/>
          </a:p>
          <a:p>
            <a:r>
              <a:rPr lang="ja-JP" altLang="en-US" dirty="0"/>
              <a:t>　ときに矛盾する。</a:t>
            </a:r>
            <a:endParaRPr lang="en-US" altLang="ja-JP" dirty="0"/>
          </a:p>
          <a:p>
            <a:r>
              <a:rPr kumimoji="1" lang="ja-JP" altLang="en-US" dirty="0"/>
              <a:t>　そのバランスを取っているのが各種通知。</a:t>
            </a:r>
            <a:endParaRPr kumimoji="1" lang="en-US" altLang="ja-JP" dirty="0"/>
          </a:p>
          <a:p>
            <a:r>
              <a:rPr lang="ja-JP" altLang="en-US" dirty="0"/>
              <a:t>　一度考慮したバランスを、</a:t>
            </a:r>
            <a:endParaRPr lang="en-US" altLang="ja-JP" dirty="0"/>
          </a:p>
          <a:p>
            <a:r>
              <a:rPr kumimoji="1" lang="ja-JP" altLang="en-US" dirty="0"/>
              <a:t>「最低生活」の名のもとに何重にも考慮できる。</a:t>
            </a:r>
            <a:endParaRPr kumimoji="1" lang="en-US" altLang="ja-JP" dirty="0"/>
          </a:p>
          <a:p>
            <a:r>
              <a:rPr kumimoji="1" lang="ja-JP" altLang="en-US" dirty="0"/>
              <a:t>　→　保護費</a:t>
            </a:r>
            <a:r>
              <a:rPr lang="ja-JP" altLang="en-US" dirty="0"/>
              <a:t>は</a:t>
            </a:r>
            <a:r>
              <a:rPr kumimoji="1" lang="ja-JP" altLang="en-US" dirty="0"/>
              <a:t>減らされる一方。</a:t>
            </a:r>
          </a:p>
        </p:txBody>
      </p:sp>
      <p:graphicFrame>
        <p:nvGraphicFramePr>
          <p:cNvPr id="9" name="図表 8">
            <a:extLst>
              <a:ext uri="{FF2B5EF4-FFF2-40B4-BE49-F238E27FC236}">
                <a16:creationId xmlns:a16="http://schemas.microsoft.com/office/drawing/2014/main" id="{A364DC1E-519C-8240-224C-6191F7F2718C}"/>
              </a:ext>
            </a:extLst>
          </p:cNvPr>
          <p:cNvGraphicFramePr/>
          <p:nvPr>
            <p:extLst>
              <p:ext uri="{D42A27DB-BD31-4B8C-83A1-F6EECF244321}">
                <p14:modId xmlns:p14="http://schemas.microsoft.com/office/powerpoint/2010/main" val="1102015605"/>
              </p:ext>
            </p:extLst>
          </p:nvPr>
        </p:nvGraphicFramePr>
        <p:xfrm>
          <a:off x="6267635" y="3429000"/>
          <a:ext cx="5734977" cy="2818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4098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3FB4A1-22DB-3F7B-6253-0D3BE349F429}"/>
              </a:ext>
            </a:extLst>
          </p:cNvPr>
          <p:cNvSpPr>
            <a:spLocks noGrp="1"/>
          </p:cNvSpPr>
          <p:nvPr>
            <p:ph type="title"/>
          </p:nvPr>
        </p:nvSpPr>
        <p:spPr/>
        <p:txBody>
          <a:bodyPr/>
          <a:lstStyle/>
          <a:p>
            <a:r>
              <a:rPr kumimoji="1" lang="ja-JP" altLang="en-US" dirty="0"/>
              <a:t>福岡高裁判決がもたらしたもの</a:t>
            </a:r>
          </a:p>
        </p:txBody>
      </p:sp>
      <p:sp>
        <p:nvSpPr>
          <p:cNvPr id="3" name="コンテンツ プレースホルダー 2">
            <a:extLst>
              <a:ext uri="{FF2B5EF4-FFF2-40B4-BE49-F238E27FC236}">
                <a16:creationId xmlns:a16="http://schemas.microsoft.com/office/drawing/2014/main" id="{21DD2ACF-7217-B218-6734-5C2336CED6D4}"/>
              </a:ext>
            </a:extLst>
          </p:cNvPr>
          <p:cNvSpPr>
            <a:spLocks noGrp="1"/>
          </p:cNvSpPr>
          <p:nvPr>
            <p:ph idx="1"/>
          </p:nvPr>
        </p:nvSpPr>
        <p:spPr/>
        <p:txBody>
          <a:bodyPr>
            <a:normAutofit/>
          </a:bodyPr>
          <a:lstStyle/>
          <a:p>
            <a:r>
              <a:rPr kumimoji="1" lang="ja-JP" altLang="en-US" dirty="0"/>
              <a:t>・祖父母は病院に行けなくなる。</a:t>
            </a:r>
            <a:endParaRPr kumimoji="1" lang="en-US" altLang="ja-JP" dirty="0"/>
          </a:p>
          <a:p>
            <a:r>
              <a:rPr lang="ja-JP" altLang="en-US" dirty="0"/>
              <a:t>　病院代が高く、病院に行く回数を減らす。</a:t>
            </a:r>
            <a:endParaRPr lang="en-US" altLang="ja-JP" dirty="0"/>
          </a:p>
          <a:p>
            <a:r>
              <a:rPr lang="ja-JP" altLang="en-US" dirty="0"/>
              <a:t>　病院に行けば、その分生活費が不足する。医療か、食べるか（生きるか）の選択。</a:t>
            </a:r>
            <a:endParaRPr lang="en-US" altLang="ja-JP" dirty="0"/>
          </a:p>
          <a:p>
            <a:endParaRPr kumimoji="1" lang="en-US" altLang="ja-JP" dirty="0"/>
          </a:p>
          <a:p>
            <a:r>
              <a:rPr kumimoji="1" lang="ja-JP" altLang="en-US" dirty="0"/>
              <a:t>・孫は、責め続けられ、一時期不登校、就労不能に。</a:t>
            </a:r>
            <a:endParaRPr kumimoji="1" lang="en-US" altLang="ja-JP" dirty="0"/>
          </a:p>
          <a:p>
            <a:r>
              <a:rPr kumimoji="1" lang="ja-JP" altLang="en-US" dirty="0"/>
              <a:t>　世帯分離解除さえなければ、孫は</a:t>
            </a:r>
            <a:r>
              <a:rPr kumimoji="1" lang="en-US" altLang="ja-JP" dirty="0"/>
              <a:t>1</a:t>
            </a:r>
            <a:r>
              <a:rPr kumimoji="1" lang="ja-JP" altLang="en-US" dirty="0"/>
              <a:t>年早く資格取得できた。生涯賃金の損失。</a:t>
            </a:r>
            <a:endParaRPr kumimoji="1" lang="en-US" altLang="ja-JP" dirty="0"/>
          </a:p>
          <a:p>
            <a:endParaRPr lang="en-US" altLang="ja-JP" dirty="0"/>
          </a:p>
          <a:p>
            <a:r>
              <a:rPr kumimoji="1" lang="ja-JP" altLang="en-US" dirty="0"/>
              <a:t>・孫は、祖父母と絶縁。現在、音信不通。家族の破壊。</a:t>
            </a:r>
            <a:endParaRPr kumimoji="1" lang="en-US" altLang="ja-JP" dirty="0"/>
          </a:p>
          <a:p>
            <a:r>
              <a:rPr kumimoji="1" lang="ja-JP" altLang="en-US" dirty="0"/>
              <a:t>　可愛がった孫。孫にとっては実家だった祖父母宅。</a:t>
            </a:r>
            <a:endParaRPr kumimoji="1" lang="en-US" altLang="ja-JP" dirty="0"/>
          </a:p>
        </p:txBody>
      </p:sp>
      <p:pic>
        <p:nvPicPr>
          <p:cNvPr id="4" name="図 3">
            <a:extLst>
              <a:ext uri="{FF2B5EF4-FFF2-40B4-BE49-F238E27FC236}">
                <a16:creationId xmlns:a16="http://schemas.microsoft.com/office/drawing/2014/main" id="{97AEBB8B-5262-7CD4-677E-9762CAF5E06A}"/>
              </a:ext>
            </a:extLst>
          </p:cNvPr>
          <p:cNvPicPr>
            <a:picLocks noChangeAspect="1"/>
          </p:cNvPicPr>
          <p:nvPr/>
        </p:nvPicPr>
        <p:blipFill>
          <a:blip r:embed="rId2"/>
          <a:stretch>
            <a:fillRect/>
          </a:stretch>
        </p:blipFill>
        <p:spPr>
          <a:xfrm>
            <a:off x="10050753" y="2901889"/>
            <a:ext cx="1714500" cy="1714500"/>
          </a:xfrm>
          <a:prstGeom prst="rect">
            <a:avLst/>
          </a:prstGeom>
        </p:spPr>
      </p:pic>
      <p:pic>
        <p:nvPicPr>
          <p:cNvPr id="5" name="図 4">
            <a:extLst>
              <a:ext uri="{FF2B5EF4-FFF2-40B4-BE49-F238E27FC236}">
                <a16:creationId xmlns:a16="http://schemas.microsoft.com/office/drawing/2014/main" id="{20426A8E-5490-D925-9074-06EDC5C20430}"/>
              </a:ext>
            </a:extLst>
          </p:cNvPr>
          <p:cNvPicPr>
            <a:picLocks noChangeAspect="1"/>
          </p:cNvPicPr>
          <p:nvPr/>
        </p:nvPicPr>
        <p:blipFill>
          <a:blip r:embed="rId3"/>
          <a:stretch>
            <a:fillRect/>
          </a:stretch>
        </p:blipFill>
        <p:spPr>
          <a:xfrm>
            <a:off x="6924737" y="4798246"/>
            <a:ext cx="1213128" cy="1648063"/>
          </a:xfrm>
          <a:prstGeom prst="rect">
            <a:avLst/>
          </a:prstGeom>
        </p:spPr>
      </p:pic>
      <p:pic>
        <p:nvPicPr>
          <p:cNvPr id="6" name="図 5">
            <a:extLst>
              <a:ext uri="{FF2B5EF4-FFF2-40B4-BE49-F238E27FC236}">
                <a16:creationId xmlns:a16="http://schemas.microsoft.com/office/drawing/2014/main" id="{C98503A2-3691-4198-9DD9-8CA106E732DB}"/>
              </a:ext>
            </a:extLst>
          </p:cNvPr>
          <p:cNvPicPr>
            <a:picLocks noChangeAspect="1"/>
          </p:cNvPicPr>
          <p:nvPr/>
        </p:nvPicPr>
        <p:blipFill>
          <a:blip r:embed="rId4"/>
          <a:stretch>
            <a:fillRect/>
          </a:stretch>
        </p:blipFill>
        <p:spPr>
          <a:xfrm>
            <a:off x="7825661" y="4798246"/>
            <a:ext cx="1214074" cy="1648064"/>
          </a:xfrm>
          <a:prstGeom prst="rect">
            <a:avLst/>
          </a:prstGeom>
        </p:spPr>
      </p:pic>
      <p:pic>
        <p:nvPicPr>
          <p:cNvPr id="7" name="図 6">
            <a:extLst>
              <a:ext uri="{FF2B5EF4-FFF2-40B4-BE49-F238E27FC236}">
                <a16:creationId xmlns:a16="http://schemas.microsoft.com/office/drawing/2014/main" id="{90A731EA-9087-B86A-0E48-4BFF0479783E}"/>
              </a:ext>
            </a:extLst>
          </p:cNvPr>
          <p:cNvPicPr>
            <a:picLocks noChangeAspect="1"/>
          </p:cNvPicPr>
          <p:nvPr/>
        </p:nvPicPr>
        <p:blipFill>
          <a:blip r:embed="rId5"/>
          <a:stretch>
            <a:fillRect/>
          </a:stretch>
        </p:blipFill>
        <p:spPr>
          <a:xfrm>
            <a:off x="10072966" y="4796551"/>
            <a:ext cx="1530149" cy="1649757"/>
          </a:xfrm>
          <a:prstGeom prst="rect">
            <a:avLst/>
          </a:prstGeom>
        </p:spPr>
      </p:pic>
      <p:pic>
        <p:nvPicPr>
          <p:cNvPr id="8" name="図 7">
            <a:extLst>
              <a:ext uri="{FF2B5EF4-FFF2-40B4-BE49-F238E27FC236}">
                <a16:creationId xmlns:a16="http://schemas.microsoft.com/office/drawing/2014/main" id="{D2B03CE3-67C8-07EC-EA40-11BEEA06A4DE}"/>
              </a:ext>
            </a:extLst>
          </p:cNvPr>
          <p:cNvPicPr>
            <a:picLocks noChangeAspect="1"/>
          </p:cNvPicPr>
          <p:nvPr/>
        </p:nvPicPr>
        <p:blipFill>
          <a:blip r:embed="rId6"/>
          <a:stretch>
            <a:fillRect/>
          </a:stretch>
        </p:blipFill>
        <p:spPr>
          <a:xfrm>
            <a:off x="9038789" y="4616389"/>
            <a:ext cx="1049070" cy="1913504"/>
          </a:xfrm>
          <a:prstGeom prst="rect">
            <a:avLst/>
          </a:prstGeom>
        </p:spPr>
      </p:pic>
      <p:sp>
        <p:nvSpPr>
          <p:cNvPr id="9" name="爆発: 14 pt 8">
            <a:extLst>
              <a:ext uri="{FF2B5EF4-FFF2-40B4-BE49-F238E27FC236}">
                <a16:creationId xmlns:a16="http://schemas.microsoft.com/office/drawing/2014/main" id="{73F55ED9-F83F-38B1-F46B-2CE91269F0F5}"/>
              </a:ext>
            </a:extLst>
          </p:cNvPr>
          <p:cNvSpPr/>
          <p:nvPr/>
        </p:nvSpPr>
        <p:spPr>
          <a:xfrm>
            <a:off x="8924093" y="5223031"/>
            <a:ext cx="1530148" cy="843379"/>
          </a:xfrm>
          <a:prstGeom prst="irregularSeal2">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kumimoji="1" lang="ja-JP" altLang="en-US" dirty="0"/>
              <a:t>断絶</a:t>
            </a:r>
          </a:p>
        </p:txBody>
      </p:sp>
    </p:spTree>
    <p:extLst>
      <p:ext uri="{BB962C8B-B14F-4D97-AF65-F5344CB8AC3E}">
        <p14:creationId xmlns:p14="http://schemas.microsoft.com/office/powerpoint/2010/main" val="1740987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66F4FF-5D2F-F33D-09AD-D2B3B3DC4D30}"/>
              </a:ext>
            </a:extLst>
          </p:cNvPr>
          <p:cNvSpPr>
            <a:spLocks noGrp="1"/>
          </p:cNvSpPr>
          <p:nvPr>
            <p:ph type="title"/>
          </p:nvPr>
        </p:nvSpPr>
        <p:spPr/>
        <p:txBody>
          <a:bodyPr>
            <a:normAutofit/>
          </a:bodyPr>
          <a:lstStyle/>
          <a:p>
            <a:pPr algn="ctr"/>
            <a:r>
              <a:rPr kumimoji="1" lang="ja-JP" altLang="en-US" dirty="0"/>
              <a:t>上告審での闘い　</a:t>
            </a:r>
          </a:p>
        </p:txBody>
      </p:sp>
      <p:sp>
        <p:nvSpPr>
          <p:cNvPr id="3" name="コンテンツ プレースホルダー 2">
            <a:extLst>
              <a:ext uri="{FF2B5EF4-FFF2-40B4-BE49-F238E27FC236}">
                <a16:creationId xmlns:a16="http://schemas.microsoft.com/office/drawing/2014/main" id="{44D1CCAB-8160-4080-B20F-21F3C6844693}"/>
              </a:ext>
            </a:extLst>
          </p:cNvPr>
          <p:cNvSpPr>
            <a:spLocks noGrp="1"/>
          </p:cNvSpPr>
          <p:nvPr>
            <p:ph idx="1"/>
          </p:nvPr>
        </p:nvSpPr>
        <p:spPr>
          <a:xfrm>
            <a:off x="1097280" y="1845733"/>
            <a:ext cx="10058400" cy="4466289"/>
          </a:xfrm>
        </p:spPr>
        <p:txBody>
          <a:bodyPr>
            <a:normAutofit lnSpcReduction="10000"/>
          </a:bodyPr>
          <a:lstStyle/>
          <a:p>
            <a:r>
              <a:rPr lang="ja-JP" altLang="en-US" dirty="0"/>
              <a:t>１　上告理由書、上告受理申立て理由書</a:t>
            </a:r>
            <a:endParaRPr lang="en-US" altLang="ja-JP" dirty="0"/>
          </a:p>
          <a:p>
            <a:r>
              <a:rPr lang="ja-JP" altLang="en-US" dirty="0"/>
              <a:t>２　学者意見書</a:t>
            </a:r>
            <a:endParaRPr lang="en-US" altLang="ja-JP" dirty="0"/>
          </a:p>
          <a:p>
            <a:r>
              <a:rPr lang="ja-JP" altLang="en-US" dirty="0"/>
              <a:t>３　署名活動（オンライン約</a:t>
            </a:r>
            <a:r>
              <a:rPr lang="en-US" altLang="ja-JP" dirty="0"/>
              <a:t>1</a:t>
            </a:r>
            <a:r>
              <a:rPr lang="ja-JP" altLang="en-US" dirty="0"/>
              <a:t>万</a:t>
            </a:r>
            <a:r>
              <a:rPr lang="en-US" altLang="ja-JP" dirty="0"/>
              <a:t>5000</a:t>
            </a:r>
            <a:r>
              <a:rPr lang="ja-JP" altLang="en-US" dirty="0"/>
              <a:t>筆、紙媒体約</a:t>
            </a:r>
            <a:r>
              <a:rPr lang="en-US" altLang="ja-JP" dirty="0"/>
              <a:t>1</a:t>
            </a:r>
            <a:r>
              <a:rPr lang="ja-JP" altLang="en-US" dirty="0"/>
              <a:t>万</a:t>
            </a:r>
            <a:r>
              <a:rPr lang="en-US" altLang="ja-JP" dirty="0"/>
              <a:t>5000</a:t>
            </a:r>
            <a:r>
              <a:rPr lang="ja-JP" altLang="en-US" dirty="0"/>
              <a:t>筆）　９月１８日に最高裁要請行動</a:t>
            </a:r>
            <a:endParaRPr lang="en-US" altLang="ja-JP" dirty="0"/>
          </a:p>
          <a:p>
            <a:r>
              <a:rPr lang="ja-JP" altLang="en-US" dirty="0"/>
              <a:t>４　広報（ツイッターを始めます）</a:t>
            </a:r>
            <a:endParaRPr lang="en-US" altLang="ja-JP" dirty="0"/>
          </a:p>
          <a:p>
            <a:endParaRPr lang="en-US" altLang="ja-JP" dirty="0"/>
          </a:p>
          <a:p>
            <a:r>
              <a:rPr lang="ja-JP" altLang="en-US" dirty="0"/>
              <a:t>この国の未来を見据えて・・・</a:t>
            </a:r>
            <a:endParaRPr lang="en-US" altLang="ja-JP" dirty="0"/>
          </a:p>
          <a:p>
            <a:r>
              <a:rPr kumimoji="1" lang="ja-JP" altLang="en-US" dirty="0"/>
              <a:t>自力で貧困から脱出しようとする子どもの自立を阻害するのか</a:t>
            </a:r>
            <a:r>
              <a:rPr lang="ja-JP" altLang="en-US" dirty="0"/>
              <a:t>、</a:t>
            </a:r>
            <a:endParaRPr kumimoji="1" lang="en-US" altLang="ja-JP" dirty="0"/>
          </a:p>
          <a:p>
            <a:r>
              <a:rPr kumimoji="1" lang="ja-JP" altLang="en-US" dirty="0"/>
              <a:t>貧困の連鎖を断ち切ろうとする子ども達の努力を支援する社会であるか。</a:t>
            </a:r>
            <a:endParaRPr kumimoji="1" lang="en-US" altLang="ja-JP" dirty="0"/>
          </a:p>
          <a:p>
            <a:r>
              <a:rPr lang="ja-JP" altLang="en-US" dirty="0"/>
              <a:t>　　</a:t>
            </a:r>
            <a:r>
              <a:rPr lang="en-US" altLang="ja-JP" dirty="0"/>
              <a:t>Cf.</a:t>
            </a:r>
            <a:r>
              <a:rPr lang="ja-JP" altLang="en-US" dirty="0"/>
              <a:t>　子どもの貧困対策法の趣旨</a:t>
            </a:r>
            <a:endParaRPr lang="en-US" altLang="ja-JP" dirty="0"/>
          </a:p>
          <a:p>
            <a:pPr marL="0" indent="0" algn="just">
              <a:buNone/>
            </a:pPr>
            <a:r>
              <a:rPr kumimoji="1" lang="ja-JP" altLang="en-US" sz="3200" dirty="0">
                <a:latin typeface="HGP行書体" panose="03000600000000000000" pitchFamily="66" charset="-128"/>
                <a:ea typeface="HGP行書体" panose="03000600000000000000" pitchFamily="66" charset="-128"/>
              </a:rPr>
              <a:t>　　　子ども達のために、責任ある大人として。</a:t>
            </a:r>
            <a:endParaRPr kumimoji="1" lang="en-US" altLang="ja-JP" sz="3200" dirty="0">
              <a:latin typeface="HGP行書体" panose="03000600000000000000" pitchFamily="66" charset="-128"/>
              <a:ea typeface="HGP行書体" panose="03000600000000000000" pitchFamily="66" charset="-128"/>
            </a:endParaRPr>
          </a:p>
        </p:txBody>
      </p:sp>
      <p:pic>
        <p:nvPicPr>
          <p:cNvPr id="4" name="図 3">
            <a:extLst>
              <a:ext uri="{FF2B5EF4-FFF2-40B4-BE49-F238E27FC236}">
                <a16:creationId xmlns:a16="http://schemas.microsoft.com/office/drawing/2014/main" id="{82865BDB-BF3B-14C2-DF00-CC43D03CEAE4}"/>
              </a:ext>
            </a:extLst>
          </p:cNvPr>
          <p:cNvPicPr>
            <a:picLocks noChangeAspect="1"/>
          </p:cNvPicPr>
          <p:nvPr/>
        </p:nvPicPr>
        <p:blipFill>
          <a:blip r:embed="rId2"/>
          <a:stretch>
            <a:fillRect/>
          </a:stretch>
        </p:blipFill>
        <p:spPr>
          <a:xfrm>
            <a:off x="9065026" y="4078877"/>
            <a:ext cx="1714500" cy="1714500"/>
          </a:xfrm>
          <a:prstGeom prst="rect">
            <a:avLst/>
          </a:prstGeom>
        </p:spPr>
      </p:pic>
    </p:spTree>
    <p:extLst>
      <p:ext uri="{BB962C8B-B14F-4D97-AF65-F5344CB8AC3E}">
        <p14:creationId xmlns:p14="http://schemas.microsoft.com/office/powerpoint/2010/main" val="2179691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E01B3C-8583-389E-A1ED-927C9C43F600}"/>
              </a:ext>
            </a:extLst>
          </p:cNvPr>
          <p:cNvSpPr>
            <a:spLocks noGrp="1"/>
          </p:cNvSpPr>
          <p:nvPr>
            <p:ph type="title"/>
          </p:nvPr>
        </p:nvSpPr>
        <p:spPr>
          <a:xfrm>
            <a:off x="1097280" y="263633"/>
            <a:ext cx="10058400" cy="1450757"/>
          </a:xfrm>
        </p:spPr>
        <p:txBody>
          <a:bodyPr/>
          <a:lstStyle/>
          <a:p>
            <a:r>
              <a:rPr lang="ja-JP" altLang="en-US" dirty="0"/>
              <a:t>孫は、兄とともに祖父母の家で育つ</a:t>
            </a:r>
            <a:br>
              <a:rPr lang="en-US" altLang="ja-JP" dirty="0"/>
            </a:br>
            <a:endParaRPr kumimoji="1" lang="ja-JP" altLang="en-US" dirty="0"/>
          </a:p>
        </p:txBody>
      </p:sp>
      <p:pic>
        <p:nvPicPr>
          <p:cNvPr id="4" name="コンテンツ プレースホルダー 3">
            <a:extLst>
              <a:ext uri="{FF2B5EF4-FFF2-40B4-BE49-F238E27FC236}">
                <a16:creationId xmlns:a16="http://schemas.microsoft.com/office/drawing/2014/main" id="{38B87881-906E-37F0-A74A-5D27C54A46FF}"/>
              </a:ext>
            </a:extLst>
          </p:cNvPr>
          <p:cNvPicPr>
            <a:picLocks noGrp="1" noChangeAspect="1"/>
          </p:cNvPicPr>
          <p:nvPr>
            <p:ph idx="1"/>
          </p:nvPr>
        </p:nvPicPr>
        <p:blipFill>
          <a:blip r:embed="rId2"/>
          <a:stretch>
            <a:fillRect/>
          </a:stretch>
        </p:blipFill>
        <p:spPr>
          <a:xfrm>
            <a:off x="3913742" y="1522228"/>
            <a:ext cx="4364515" cy="4364515"/>
          </a:xfrm>
          <a:prstGeom prst="rect">
            <a:avLst/>
          </a:prstGeom>
        </p:spPr>
      </p:pic>
      <p:pic>
        <p:nvPicPr>
          <p:cNvPr id="5" name="図 4">
            <a:extLst>
              <a:ext uri="{FF2B5EF4-FFF2-40B4-BE49-F238E27FC236}">
                <a16:creationId xmlns:a16="http://schemas.microsoft.com/office/drawing/2014/main" id="{4A571D43-AF6C-D13B-D37F-6E244BA75F26}"/>
              </a:ext>
            </a:extLst>
          </p:cNvPr>
          <p:cNvPicPr>
            <a:picLocks noChangeAspect="1"/>
          </p:cNvPicPr>
          <p:nvPr/>
        </p:nvPicPr>
        <p:blipFill>
          <a:blip r:embed="rId3"/>
          <a:stretch>
            <a:fillRect/>
          </a:stretch>
        </p:blipFill>
        <p:spPr>
          <a:xfrm>
            <a:off x="4090142" y="3084303"/>
            <a:ext cx="2036338" cy="2036338"/>
          </a:xfrm>
          <a:prstGeom prst="rect">
            <a:avLst/>
          </a:prstGeom>
        </p:spPr>
      </p:pic>
      <p:pic>
        <p:nvPicPr>
          <p:cNvPr id="6" name="図 5">
            <a:extLst>
              <a:ext uri="{FF2B5EF4-FFF2-40B4-BE49-F238E27FC236}">
                <a16:creationId xmlns:a16="http://schemas.microsoft.com/office/drawing/2014/main" id="{7F83EF46-5545-A22B-40A4-E2DFBA8B4676}"/>
              </a:ext>
            </a:extLst>
          </p:cNvPr>
          <p:cNvPicPr>
            <a:picLocks noChangeAspect="1"/>
          </p:cNvPicPr>
          <p:nvPr/>
        </p:nvPicPr>
        <p:blipFill>
          <a:blip r:embed="rId4"/>
          <a:stretch>
            <a:fillRect/>
          </a:stretch>
        </p:blipFill>
        <p:spPr>
          <a:xfrm>
            <a:off x="5914564" y="3110979"/>
            <a:ext cx="2209616" cy="2209616"/>
          </a:xfrm>
          <a:prstGeom prst="rect">
            <a:avLst/>
          </a:prstGeom>
        </p:spPr>
      </p:pic>
      <p:pic>
        <p:nvPicPr>
          <p:cNvPr id="7" name="図 6">
            <a:extLst>
              <a:ext uri="{FF2B5EF4-FFF2-40B4-BE49-F238E27FC236}">
                <a16:creationId xmlns:a16="http://schemas.microsoft.com/office/drawing/2014/main" id="{02A0A17A-BEE2-AAC1-DCB8-967AE9783610}"/>
              </a:ext>
            </a:extLst>
          </p:cNvPr>
          <p:cNvPicPr>
            <a:picLocks noChangeAspect="1"/>
          </p:cNvPicPr>
          <p:nvPr/>
        </p:nvPicPr>
        <p:blipFill>
          <a:blip r:embed="rId5"/>
          <a:stretch>
            <a:fillRect/>
          </a:stretch>
        </p:blipFill>
        <p:spPr>
          <a:xfrm>
            <a:off x="1916042" y="2571750"/>
            <a:ext cx="1714500" cy="1714500"/>
          </a:xfrm>
          <a:prstGeom prst="rect">
            <a:avLst/>
          </a:prstGeom>
        </p:spPr>
      </p:pic>
    </p:spTree>
    <p:extLst>
      <p:ext uri="{BB962C8B-B14F-4D97-AF65-F5344CB8AC3E}">
        <p14:creationId xmlns:p14="http://schemas.microsoft.com/office/powerpoint/2010/main" val="1402104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9C9D9750-CFE5-7C0E-9CED-3D8D8CF73256}"/>
              </a:ext>
            </a:extLst>
          </p:cNvPr>
          <p:cNvPicPr>
            <a:picLocks noChangeAspect="1"/>
          </p:cNvPicPr>
          <p:nvPr/>
        </p:nvPicPr>
        <p:blipFill>
          <a:blip r:embed="rId2"/>
          <a:stretch>
            <a:fillRect/>
          </a:stretch>
        </p:blipFill>
        <p:spPr>
          <a:xfrm>
            <a:off x="3901828" y="1633490"/>
            <a:ext cx="4388343" cy="4453815"/>
          </a:xfrm>
          <a:prstGeom prst="rect">
            <a:avLst/>
          </a:prstGeom>
        </p:spPr>
      </p:pic>
      <p:sp>
        <p:nvSpPr>
          <p:cNvPr id="2" name="タイトル 1">
            <a:extLst>
              <a:ext uri="{FF2B5EF4-FFF2-40B4-BE49-F238E27FC236}">
                <a16:creationId xmlns:a16="http://schemas.microsoft.com/office/drawing/2014/main" id="{39D96F42-60D8-04FA-4D1B-4FD8C8FC4029}"/>
              </a:ext>
            </a:extLst>
          </p:cNvPr>
          <p:cNvSpPr>
            <a:spLocks noGrp="1"/>
          </p:cNvSpPr>
          <p:nvPr>
            <p:ph type="title"/>
          </p:nvPr>
        </p:nvSpPr>
        <p:spPr>
          <a:xfrm>
            <a:off x="1066799" y="372680"/>
            <a:ext cx="10058400" cy="1450757"/>
          </a:xfrm>
        </p:spPr>
        <p:txBody>
          <a:bodyPr>
            <a:normAutofit fontScale="90000"/>
          </a:bodyPr>
          <a:lstStyle/>
          <a:p>
            <a:r>
              <a:rPr kumimoji="1" lang="ja-JP" altLang="en-US" sz="4400" dirty="0"/>
              <a:t>兄が就職して家を出る。孫も高卒後、一旦就職。</a:t>
            </a:r>
            <a:br>
              <a:rPr kumimoji="1" lang="en-US" altLang="ja-JP" dirty="0"/>
            </a:br>
            <a:r>
              <a:rPr lang="en-US" altLang="ja-JP" dirty="0"/>
              <a:t>H26</a:t>
            </a:r>
            <a:r>
              <a:rPr lang="ja-JP" altLang="en-US" dirty="0"/>
              <a:t>年</a:t>
            </a:r>
            <a:r>
              <a:rPr lang="en-US" altLang="ja-JP" dirty="0"/>
              <a:t>4</a:t>
            </a:r>
            <a:r>
              <a:rPr lang="ja-JP" altLang="en-US" dirty="0"/>
              <a:t>月～　</a:t>
            </a:r>
            <a:r>
              <a:rPr kumimoji="1" lang="ja-JP" altLang="en-US" dirty="0"/>
              <a:t>看護学校（准看護科）へ</a:t>
            </a:r>
          </a:p>
        </p:txBody>
      </p:sp>
      <p:pic>
        <p:nvPicPr>
          <p:cNvPr id="4" name="コンテンツ プレースホルダー 3">
            <a:extLst>
              <a:ext uri="{FF2B5EF4-FFF2-40B4-BE49-F238E27FC236}">
                <a16:creationId xmlns:a16="http://schemas.microsoft.com/office/drawing/2014/main" id="{F06A6C58-F902-779B-DCF8-F174A340F3E1}"/>
              </a:ext>
            </a:extLst>
          </p:cNvPr>
          <p:cNvPicPr>
            <a:picLocks noGrp="1" noChangeAspect="1"/>
          </p:cNvPicPr>
          <p:nvPr>
            <p:ph idx="1"/>
          </p:nvPr>
        </p:nvPicPr>
        <p:blipFill>
          <a:blip r:embed="rId3"/>
          <a:stretch>
            <a:fillRect/>
          </a:stretch>
        </p:blipFill>
        <p:spPr>
          <a:xfrm>
            <a:off x="6644952" y="3429000"/>
            <a:ext cx="1714500" cy="1714500"/>
          </a:xfrm>
          <a:prstGeom prst="rect">
            <a:avLst/>
          </a:prstGeom>
        </p:spPr>
      </p:pic>
      <p:pic>
        <p:nvPicPr>
          <p:cNvPr id="5" name="図 4">
            <a:extLst>
              <a:ext uri="{FF2B5EF4-FFF2-40B4-BE49-F238E27FC236}">
                <a16:creationId xmlns:a16="http://schemas.microsoft.com/office/drawing/2014/main" id="{AE7E38B7-16B8-CF34-634F-6DD93555EBC6}"/>
              </a:ext>
            </a:extLst>
          </p:cNvPr>
          <p:cNvPicPr>
            <a:picLocks noChangeAspect="1"/>
          </p:cNvPicPr>
          <p:nvPr/>
        </p:nvPicPr>
        <p:blipFill>
          <a:blip r:embed="rId4"/>
          <a:stretch>
            <a:fillRect/>
          </a:stretch>
        </p:blipFill>
        <p:spPr>
          <a:xfrm>
            <a:off x="3901828" y="3429000"/>
            <a:ext cx="1714500" cy="1714500"/>
          </a:xfrm>
          <a:prstGeom prst="rect">
            <a:avLst/>
          </a:prstGeom>
        </p:spPr>
      </p:pic>
      <p:pic>
        <p:nvPicPr>
          <p:cNvPr id="7" name="図 6">
            <a:extLst>
              <a:ext uri="{FF2B5EF4-FFF2-40B4-BE49-F238E27FC236}">
                <a16:creationId xmlns:a16="http://schemas.microsoft.com/office/drawing/2014/main" id="{F4001EC9-9B4E-2F77-AB89-A30396C8B5D6}"/>
              </a:ext>
            </a:extLst>
          </p:cNvPr>
          <p:cNvPicPr>
            <a:picLocks noChangeAspect="1"/>
          </p:cNvPicPr>
          <p:nvPr/>
        </p:nvPicPr>
        <p:blipFill>
          <a:blip r:embed="rId5"/>
          <a:stretch>
            <a:fillRect/>
          </a:stretch>
        </p:blipFill>
        <p:spPr>
          <a:xfrm>
            <a:off x="1918501" y="2571750"/>
            <a:ext cx="1714500" cy="1714500"/>
          </a:xfrm>
          <a:prstGeom prst="rect">
            <a:avLst/>
          </a:prstGeom>
        </p:spPr>
      </p:pic>
    </p:spTree>
    <p:extLst>
      <p:ext uri="{BB962C8B-B14F-4D97-AF65-F5344CB8AC3E}">
        <p14:creationId xmlns:p14="http://schemas.microsoft.com/office/powerpoint/2010/main" val="467456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A4CA160F-247A-6DCB-86A2-EADF8B88CF54}"/>
              </a:ext>
            </a:extLst>
          </p:cNvPr>
          <p:cNvPicPr>
            <a:picLocks noChangeAspect="1"/>
          </p:cNvPicPr>
          <p:nvPr/>
        </p:nvPicPr>
        <p:blipFill>
          <a:blip r:embed="rId2"/>
          <a:stretch>
            <a:fillRect/>
          </a:stretch>
        </p:blipFill>
        <p:spPr>
          <a:xfrm>
            <a:off x="260167" y="4762827"/>
            <a:ext cx="1606070" cy="1489969"/>
          </a:xfrm>
          <a:prstGeom prst="rect">
            <a:avLst/>
          </a:prstGeom>
        </p:spPr>
      </p:pic>
      <p:sp>
        <p:nvSpPr>
          <p:cNvPr id="12" name="正方形/長方形 11">
            <a:extLst>
              <a:ext uri="{FF2B5EF4-FFF2-40B4-BE49-F238E27FC236}">
                <a16:creationId xmlns:a16="http://schemas.microsoft.com/office/drawing/2014/main" id="{AFC48109-FE4C-F25A-0232-D581B9F47C0D}"/>
              </a:ext>
            </a:extLst>
          </p:cNvPr>
          <p:cNvSpPr/>
          <p:nvPr/>
        </p:nvSpPr>
        <p:spPr>
          <a:xfrm>
            <a:off x="7676585" y="1774219"/>
            <a:ext cx="2467527" cy="6214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世帯分離</a:t>
            </a:r>
          </a:p>
        </p:txBody>
      </p:sp>
      <p:pic>
        <p:nvPicPr>
          <p:cNvPr id="7" name="図 6">
            <a:extLst>
              <a:ext uri="{FF2B5EF4-FFF2-40B4-BE49-F238E27FC236}">
                <a16:creationId xmlns:a16="http://schemas.microsoft.com/office/drawing/2014/main" id="{7022C973-231D-9A8E-54BD-290EFE3133A5}"/>
              </a:ext>
            </a:extLst>
          </p:cNvPr>
          <p:cNvPicPr>
            <a:picLocks noChangeAspect="1"/>
          </p:cNvPicPr>
          <p:nvPr/>
        </p:nvPicPr>
        <p:blipFill>
          <a:blip r:embed="rId3"/>
          <a:stretch>
            <a:fillRect/>
          </a:stretch>
        </p:blipFill>
        <p:spPr>
          <a:xfrm>
            <a:off x="8718797" y="2833774"/>
            <a:ext cx="1714500" cy="1714500"/>
          </a:xfrm>
          <a:prstGeom prst="rect">
            <a:avLst/>
          </a:prstGeom>
        </p:spPr>
      </p:pic>
      <p:sp>
        <p:nvSpPr>
          <p:cNvPr id="2" name="タイトル 1">
            <a:extLst>
              <a:ext uri="{FF2B5EF4-FFF2-40B4-BE49-F238E27FC236}">
                <a16:creationId xmlns:a16="http://schemas.microsoft.com/office/drawing/2014/main" id="{A2842489-10C3-8093-059C-AEBDAD7207A1}"/>
              </a:ext>
            </a:extLst>
          </p:cNvPr>
          <p:cNvSpPr>
            <a:spLocks noGrp="1"/>
          </p:cNvSpPr>
          <p:nvPr>
            <p:ph type="title"/>
          </p:nvPr>
        </p:nvSpPr>
        <p:spPr/>
        <p:txBody>
          <a:bodyPr/>
          <a:lstStyle/>
          <a:p>
            <a:r>
              <a:rPr kumimoji="1" lang="en-US" altLang="ja-JP" dirty="0"/>
              <a:t>H26</a:t>
            </a:r>
            <a:r>
              <a:rPr kumimoji="1" lang="ja-JP" altLang="en-US" dirty="0"/>
              <a:t>年</a:t>
            </a:r>
            <a:r>
              <a:rPr kumimoji="1" lang="en-US" altLang="ja-JP" dirty="0"/>
              <a:t>7</a:t>
            </a:r>
            <a:r>
              <a:rPr kumimoji="1" lang="ja-JP" altLang="en-US" dirty="0"/>
              <a:t>月　祖父母が生活保護申請</a:t>
            </a:r>
            <a:br>
              <a:rPr kumimoji="1" lang="en-US" altLang="ja-JP" dirty="0"/>
            </a:br>
            <a:endParaRPr kumimoji="1" lang="ja-JP" altLang="en-US" dirty="0"/>
          </a:p>
        </p:txBody>
      </p:sp>
      <p:pic>
        <p:nvPicPr>
          <p:cNvPr id="4" name="コンテンツ プレースホルダー 3">
            <a:extLst>
              <a:ext uri="{FF2B5EF4-FFF2-40B4-BE49-F238E27FC236}">
                <a16:creationId xmlns:a16="http://schemas.microsoft.com/office/drawing/2014/main" id="{E50D2820-1571-AD6F-3B7F-17512EBEEA28}"/>
              </a:ext>
            </a:extLst>
          </p:cNvPr>
          <p:cNvPicPr>
            <a:picLocks noGrp="1" noChangeAspect="1"/>
          </p:cNvPicPr>
          <p:nvPr>
            <p:ph idx="1"/>
          </p:nvPr>
        </p:nvPicPr>
        <p:blipFill>
          <a:blip r:embed="rId4"/>
          <a:stretch>
            <a:fillRect/>
          </a:stretch>
        </p:blipFill>
        <p:spPr>
          <a:xfrm>
            <a:off x="3877640" y="1755116"/>
            <a:ext cx="4497680" cy="4497680"/>
          </a:xfrm>
          <a:prstGeom prst="rect">
            <a:avLst/>
          </a:prstGeom>
        </p:spPr>
      </p:pic>
      <p:pic>
        <p:nvPicPr>
          <p:cNvPr id="5" name="図 4">
            <a:extLst>
              <a:ext uri="{FF2B5EF4-FFF2-40B4-BE49-F238E27FC236}">
                <a16:creationId xmlns:a16="http://schemas.microsoft.com/office/drawing/2014/main" id="{851688BD-FB67-431C-6803-62744BFD8278}"/>
              </a:ext>
            </a:extLst>
          </p:cNvPr>
          <p:cNvPicPr>
            <a:picLocks noChangeAspect="1"/>
          </p:cNvPicPr>
          <p:nvPr/>
        </p:nvPicPr>
        <p:blipFill>
          <a:blip r:embed="rId5"/>
          <a:stretch>
            <a:fillRect/>
          </a:stretch>
        </p:blipFill>
        <p:spPr>
          <a:xfrm>
            <a:off x="1927379" y="2571750"/>
            <a:ext cx="1714500" cy="1714500"/>
          </a:xfrm>
          <a:prstGeom prst="rect">
            <a:avLst/>
          </a:prstGeom>
        </p:spPr>
      </p:pic>
      <p:pic>
        <p:nvPicPr>
          <p:cNvPr id="6" name="図 5">
            <a:extLst>
              <a:ext uri="{FF2B5EF4-FFF2-40B4-BE49-F238E27FC236}">
                <a16:creationId xmlns:a16="http://schemas.microsoft.com/office/drawing/2014/main" id="{8E141DF4-1647-A6F8-3A1A-4089D4871F27}"/>
              </a:ext>
            </a:extLst>
          </p:cNvPr>
          <p:cNvPicPr>
            <a:picLocks noChangeAspect="1"/>
          </p:cNvPicPr>
          <p:nvPr/>
        </p:nvPicPr>
        <p:blipFill>
          <a:blip r:embed="rId6"/>
          <a:stretch>
            <a:fillRect/>
          </a:stretch>
        </p:blipFill>
        <p:spPr>
          <a:xfrm>
            <a:off x="4006330" y="3691024"/>
            <a:ext cx="1713124" cy="1713124"/>
          </a:xfrm>
          <a:prstGeom prst="rect">
            <a:avLst/>
          </a:prstGeom>
        </p:spPr>
      </p:pic>
      <p:pic>
        <p:nvPicPr>
          <p:cNvPr id="8" name="図 7">
            <a:extLst>
              <a:ext uri="{FF2B5EF4-FFF2-40B4-BE49-F238E27FC236}">
                <a16:creationId xmlns:a16="http://schemas.microsoft.com/office/drawing/2014/main" id="{BF1358A9-5F3E-7C91-CC3C-0F3ED5C8CEA8}"/>
              </a:ext>
            </a:extLst>
          </p:cNvPr>
          <p:cNvPicPr>
            <a:picLocks noChangeAspect="1"/>
          </p:cNvPicPr>
          <p:nvPr/>
        </p:nvPicPr>
        <p:blipFill>
          <a:blip r:embed="rId7"/>
          <a:stretch>
            <a:fillRect/>
          </a:stretch>
        </p:blipFill>
        <p:spPr>
          <a:xfrm>
            <a:off x="9441180" y="3300956"/>
            <a:ext cx="1714500" cy="1714500"/>
          </a:xfrm>
          <a:prstGeom prst="rect">
            <a:avLst/>
          </a:prstGeom>
        </p:spPr>
      </p:pic>
      <p:pic>
        <p:nvPicPr>
          <p:cNvPr id="9" name="図 8">
            <a:extLst>
              <a:ext uri="{FF2B5EF4-FFF2-40B4-BE49-F238E27FC236}">
                <a16:creationId xmlns:a16="http://schemas.microsoft.com/office/drawing/2014/main" id="{6A6F0E57-6F46-FFB8-ACE5-08A23B0D0578}"/>
              </a:ext>
            </a:extLst>
          </p:cNvPr>
          <p:cNvPicPr>
            <a:picLocks noChangeAspect="1"/>
          </p:cNvPicPr>
          <p:nvPr/>
        </p:nvPicPr>
        <p:blipFill>
          <a:blip r:embed="rId8"/>
          <a:stretch>
            <a:fillRect/>
          </a:stretch>
        </p:blipFill>
        <p:spPr>
          <a:xfrm>
            <a:off x="7387399" y="3300956"/>
            <a:ext cx="1714500" cy="1714500"/>
          </a:xfrm>
          <a:prstGeom prst="rect">
            <a:avLst/>
          </a:prstGeom>
        </p:spPr>
      </p:pic>
      <p:pic>
        <p:nvPicPr>
          <p:cNvPr id="11" name="図 10">
            <a:extLst>
              <a:ext uri="{FF2B5EF4-FFF2-40B4-BE49-F238E27FC236}">
                <a16:creationId xmlns:a16="http://schemas.microsoft.com/office/drawing/2014/main" id="{206B6DFC-3C53-E8AE-FC74-241A182A3F47}"/>
              </a:ext>
            </a:extLst>
          </p:cNvPr>
          <p:cNvPicPr>
            <a:picLocks noChangeAspect="1"/>
          </p:cNvPicPr>
          <p:nvPr/>
        </p:nvPicPr>
        <p:blipFill>
          <a:blip r:embed="rId9"/>
          <a:stretch>
            <a:fillRect/>
          </a:stretch>
        </p:blipFill>
        <p:spPr>
          <a:xfrm rot="17851513">
            <a:off x="4285495" y="4101556"/>
            <a:ext cx="4613615" cy="161477"/>
          </a:xfrm>
          <a:prstGeom prst="rect">
            <a:avLst/>
          </a:prstGeom>
        </p:spPr>
      </p:pic>
      <p:sp>
        <p:nvSpPr>
          <p:cNvPr id="13" name="正方形/長方形 12">
            <a:extLst>
              <a:ext uri="{FF2B5EF4-FFF2-40B4-BE49-F238E27FC236}">
                <a16:creationId xmlns:a16="http://schemas.microsoft.com/office/drawing/2014/main" id="{324CCFA9-9BD1-31E7-BBB1-B17520ACB0D9}"/>
              </a:ext>
            </a:extLst>
          </p:cNvPr>
          <p:cNvSpPr/>
          <p:nvPr/>
        </p:nvSpPr>
        <p:spPr>
          <a:xfrm>
            <a:off x="8566951" y="5131293"/>
            <a:ext cx="2588729" cy="1085832"/>
          </a:xfrm>
          <a:prstGeom prst="rect">
            <a:avLst/>
          </a:prstGeom>
          <a:ln>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孫の学費（校納金、白衣、聴診器など）、生活費（食費、自動車税、車検料など）は孫自身が負担。</a:t>
            </a:r>
          </a:p>
        </p:txBody>
      </p:sp>
      <p:pic>
        <p:nvPicPr>
          <p:cNvPr id="14" name="図 13">
            <a:extLst>
              <a:ext uri="{FF2B5EF4-FFF2-40B4-BE49-F238E27FC236}">
                <a16:creationId xmlns:a16="http://schemas.microsoft.com/office/drawing/2014/main" id="{15A7DA65-7A9D-8653-11B0-34B751E3B98E}"/>
              </a:ext>
            </a:extLst>
          </p:cNvPr>
          <p:cNvPicPr>
            <a:picLocks noChangeAspect="1"/>
          </p:cNvPicPr>
          <p:nvPr/>
        </p:nvPicPr>
        <p:blipFill>
          <a:blip r:embed="rId10"/>
          <a:stretch>
            <a:fillRect/>
          </a:stretch>
        </p:blipFill>
        <p:spPr>
          <a:xfrm>
            <a:off x="1389999" y="4625390"/>
            <a:ext cx="1714500" cy="1714500"/>
          </a:xfrm>
          <a:prstGeom prst="rect">
            <a:avLst/>
          </a:prstGeom>
        </p:spPr>
      </p:pic>
      <p:sp>
        <p:nvSpPr>
          <p:cNvPr id="15" name="テキスト ボックス 14">
            <a:extLst>
              <a:ext uri="{FF2B5EF4-FFF2-40B4-BE49-F238E27FC236}">
                <a16:creationId xmlns:a16="http://schemas.microsoft.com/office/drawing/2014/main" id="{3DB17F6E-D18C-B723-6AB8-FFA6ACBB6E8C}"/>
              </a:ext>
            </a:extLst>
          </p:cNvPr>
          <p:cNvSpPr txBox="1"/>
          <p:nvPr/>
        </p:nvSpPr>
        <p:spPr>
          <a:xfrm>
            <a:off x="1633567" y="5193229"/>
            <a:ext cx="152788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生活保護</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（医療扶助）</a:t>
            </a:r>
          </a:p>
        </p:txBody>
      </p:sp>
      <p:sp>
        <p:nvSpPr>
          <p:cNvPr id="16" name="矢印: 右 15">
            <a:extLst>
              <a:ext uri="{FF2B5EF4-FFF2-40B4-BE49-F238E27FC236}">
                <a16:creationId xmlns:a16="http://schemas.microsoft.com/office/drawing/2014/main" id="{E13B426B-62B9-E82E-8500-AFF75D80BF94}"/>
              </a:ext>
            </a:extLst>
          </p:cNvPr>
          <p:cNvSpPr/>
          <p:nvPr/>
        </p:nvSpPr>
        <p:spPr>
          <a:xfrm rot="20145531">
            <a:off x="3108703" y="4526512"/>
            <a:ext cx="915251" cy="4988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8" name="テキスト ボックス 17">
            <a:extLst>
              <a:ext uri="{FF2B5EF4-FFF2-40B4-BE49-F238E27FC236}">
                <a16:creationId xmlns:a16="http://schemas.microsoft.com/office/drawing/2014/main" id="{F6AB0818-656F-C01B-C67D-932492ED6C64}"/>
              </a:ext>
            </a:extLst>
          </p:cNvPr>
          <p:cNvSpPr txBox="1"/>
          <p:nvPr/>
        </p:nvSpPr>
        <p:spPr>
          <a:xfrm>
            <a:off x="116618" y="4646124"/>
            <a:ext cx="183101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玉名福祉事務所</a:t>
            </a:r>
          </a:p>
        </p:txBody>
      </p:sp>
    </p:spTree>
    <p:extLst>
      <p:ext uri="{BB962C8B-B14F-4D97-AF65-F5344CB8AC3E}">
        <p14:creationId xmlns:p14="http://schemas.microsoft.com/office/powerpoint/2010/main" val="4275941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031FBC-0888-C8EF-BC62-9F433038275E}"/>
              </a:ext>
            </a:extLst>
          </p:cNvPr>
          <p:cNvSpPr>
            <a:spLocks noGrp="1"/>
          </p:cNvSpPr>
          <p:nvPr>
            <p:ph type="title"/>
          </p:nvPr>
        </p:nvSpPr>
        <p:spPr>
          <a:xfrm>
            <a:off x="1066800" y="404582"/>
            <a:ext cx="10058400" cy="1450757"/>
          </a:xfrm>
        </p:spPr>
        <p:txBody>
          <a:bodyPr>
            <a:noAutofit/>
          </a:bodyPr>
          <a:lstStyle/>
          <a:p>
            <a:r>
              <a:rPr kumimoji="1" lang="en-US" altLang="ja-JP" sz="4000" dirty="0"/>
              <a:t>H28</a:t>
            </a:r>
            <a:r>
              <a:rPr kumimoji="1" lang="ja-JP" altLang="en-US" sz="4000" dirty="0"/>
              <a:t>年</a:t>
            </a:r>
            <a:r>
              <a:rPr kumimoji="1" lang="en-US" altLang="ja-JP" sz="4000" dirty="0"/>
              <a:t>3</a:t>
            </a:r>
            <a:r>
              <a:rPr kumimoji="1" lang="ja-JP" altLang="en-US" sz="4000" dirty="0"/>
              <a:t>月　准看護師の国家試験合格</a:t>
            </a:r>
            <a:br>
              <a:rPr kumimoji="1" lang="en-US" altLang="ja-JP" sz="4000" dirty="0"/>
            </a:br>
            <a:r>
              <a:rPr kumimoji="1" lang="en-US" altLang="ja-JP" sz="4000" dirty="0"/>
              <a:t>H28</a:t>
            </a:r>
            <a:r>
              <a:rPr kumimoji="1" lang="ja-JP" altLang="en-US" sz="4000" dirty="0"/>
              <a:t>年</a:t>
            </a:r>
            <a:r>
              <a:rPr kumimoji="1" lang="en-US" altLang="ja-JP" sz="4000" dirty="0"/>
              <a:t>4</a:t>
            </a:r>
            <a:r>
              <a:rPr kumimoji="1" lang="ja-JP" altLang="en-US" sz="4000" dirty="0"/>
              <a:t>月～　准看護師として仕事しながら</a:t>
            </a:r>
            <a:br>
              <a:rPr kumimoji="1" lang="en-US" altLang="ja-JP" sz="4000" dirty="0"/>
            </a:br>
            <a:r>
              <a:rPr kumimoji="1" lang="ja-JP" altLang="en-US" sz="4000" dirty="0"/>
              <a:t>　　　　　　　看護専門学校の看護師コース</a:t>
            </a:r>
          </a:p>
        </p:txBody>
      </p:sp>
      <p:pic>
        <p:nvPicPr>
          <p:cNvPr id="4" name="コンテンツ プレースホルダー 3">
            <a:extLst>
              <a:ext uri="{FF2B5EF4-FFF2-40B4-BE49-F238E27FC236}">
                <a16:creationId xmlns:a16="http://schemas.microsoft.com/office/drawing/2014/main" id="{80246AC5-DAB8-86E2-49C8-F4D92C63D2B8}"/>
              </a:ext>
            </a:extLst>
          </p:cNvPr>
          <p:cNvPicPr>
            <a:picLocks noGrp="1" noChangeAspect="1"/>
          </p:cNvPicPr>
          <p:nvPr>
            <p:ph idx="1"/>
          </p:nvPr>
        </p:nvPicPr>
        <p:blipFill>
          <a:blip r:embed="rId2"/>
          <a:stretch>
            <a:fillRect/>
          </a:stretch>
        </p:blipFill>
        <p:spPr>
          <a:xfrm>
            <a:off x="3714477" y="1802167"/>
            <a:ext cx="4600601" cy="4600601"/>
          </a:xfrm>
          <a:prstGeom prst="rect">
            <a:avLst/>
          </a:prstGeom>
        </p:spPr>
      </p:pic>
      <p:pic>
        <p:nvPicPr>
          <p:cNvPr id="5" name="図 4">
            <a:extLst>
              <a:ext uri="{FF2B5EF4-FFF2-40B4-BE49-F238E27FC236}">
                <a16:creationId xmlns:a16="http://schemas.microsoft.com/office/drawing/2014/main" id="{16C68437-D292-1F1D-14B2-FEB281687C65}"/>
              </a:ext>
            </a:extLst>
          </p:cNvPr>
          <p:cNvPicPr>
            <a:picLocks noChangeAspect="1"/>
          </p:cNvPicPr>
          <p:nvPr/>
        </p:nvPicPr>
        <p:blipFill>
          <a:blip r:embed="rId3"/>
          <a:stretch>
            <a:fillRect/>
          </a:stretch>
        </p:blipFill>
        <p:spPr>
          <a:xfrm>
            <a:off x="3653026" y="3648974"/>
            <a:ext cx="1812392" cy="1818843"/>
          </a:xfrm>
          <a:prstGeom prst="rect">
            <a:avLst/>
          </a:prstGeom>
        </p:spPr>
      </p:pic>
      <p:pic>
        <p:nvPicPr>
          <p:cNvPr id="6" name="図 5">
            <a:extLst>
              <a:ext uri="{FF2B5EF4-FFF2-40B4-BE49-F238E27FC236}">
                <a16:creationId xmlns:a16="http://schemas.microsoft.com/office/drawing/2014/main" id="{833D659F-6AA8-097E-E84B-0009CF6D1D9C}"/>
              </a:ext>
            </a:extLst>
          </p:cNvPr>
          <p:cNvPicPr>
            <a:picLocks noChangeAspect="1"/>
          </p:cNvPicPr>
          <p:nvPr/>
        </p:nvPicPr>
        <p:blipFill>
          <a:blip r:embed="rId4"/>
          <a:stretch>
            <a:fillRect/>
          </a:stretch>
        </p:blipFill>
        <p:spPr>
          <a:xfrm>
            <a:off x="5294051" y="2232743"/>
            <a:ext cx="2286198" cy="4170025"/>
          </a:xfrm>
          <a:prstGeom prst="rect">
            <a:avLst/>
          </a:prstGeom>
        </p:spPr>
      </p:pic>
      <p:pic>
        <p:nvPicPr>
          <p:cNvPr id="7" name="図 6">
            <a:extLst>
              <a:ext uri="{FF2B5EF4-FFF2-40B4-BE49-F238E27FC236}">
                <a16:creationId xmlns:a16="http://schemas.microsoft.com/office/drawing/2014/main" id="{B8A41C41-903E-05FD-2892-FE5DD06B24CF}"/>
              </a:ext>
            </a:extLst>
          </p:cNvPr>
          <p:cNvPicPr>
            <a:picLocks noChangeAspect="1"/>
          </p:cNvPicPr>
          <p:nvPr/>
        </p:nvPicPr>
        <p:blipFill>
          <a:blip r:embed="rId5"/>
          <a:stretch>
            <a:fillRect/>
          </a:stretch>
        </p:blipFill>
        <p:spPr>
          <a:xfrm>
            <a:off x="1510816" y="2296541"/>
            <a:ext cx="1713124" cy="1713124"/>
          </a:xfrm>
          <a:prstGeom prst="rect">
            <a:avLst/>
          </a:prstGeom>
        </p:spPr>
      </p:pic>
      <p:pic>
        <p:nvPicPr>
          <p:cNvPr id="8" name="図 7">
            <a:extLst>
              <a:ext uri="{FF2B5EF4-FFF2-40B4-BE49-F238E27FC236}">
                <a16:creationId xmlns:a16="http://schemas.microsoft.com/office/drawing/2014/main" id="{E8A72A7A-E74D-F66B-2F45-F8BF9CF76AE5}"/>
              </a:ext>
            </a:extLst>
          </p:cNvPr>
          <p:cNvPicPr>
            <a:picLocks noChangeAspect="1"/>
          </p:cNvPicPr>
          <p:nvPr/>
        </p:nvPicPr>
        <p:blipFill>
          <a:blip r:embed="rId6"/>
          <a:stretch>
            <a:fillRect/>
          </a:stretch>
        </p:blipFill>
        <p:spPr>
          <a:xfrm>
            <a:off x="8968060" y="2296541"/>
            <a:ext cx="1713124" cy="1713124"/>
          </a:xfrm>
          <a:prstGeom prst="rect">
            <a:avLst/>
          </a:prstGeom>
        </p:spPr>
      </p:pic>
      <p:pic>
        <p:nvPicPr>
          <p:cNvPr id="9" name="図 8">
            <a:extLst>
              <a:ext uri="{FF2B5EF4-FFF2-40B4-BE49-F238E27FC236}">
                <a16:creationId xmlns:a16="http://schemas.microsoft.com/office/drawing/2014/main" id="{AC463982-F2FA-F716-F7C9-FFA98DD3F741}"/>
              </a:ext>
            </a:extLst>
          </p:cNvPr>
          <p:cNvPicPr>
            <a:picLocks noChangeAspect="1"/>
          </p:cNvPicPr>
          <p:nvPr/>
        </p:nvPicPr>
        <p:blipFill>
          <a:blip r:embed="rId7"/>
          <a:stretch>
            <a:fillRect/>
          </a:stretch>
        </p:blipFill>
        <p:spPr>
          <a:xfrm>
            <a:off x="7090414" y="3753317"/>
            <a:ext cx="1714500" cy="1714500"/>
          </a:xfrm>
          <a:prstGeom prst="rect">
            <a:avLst/>
          </a:prstGeom>
        </p:spPr>
      </p:pic>
      <p:pic>
        <p:nvPicPr>
          <p:cNvPr id="10" name="図 9">
            <a:extLst>
              <a:ext uri="{FF2B5EF4-FFF2-40B4-BE49-F238E27FC236}">
                <a16:creationId xmlns:a16="http://schemas.microsoft.com/office/drawing/2014/main" id="{BDADA0DE-82F7-A64C-3AF3-D7A1906723BA}"/>
              </a:ext>
            </a:extLst>
          </p:cNvPr>
          <p:cNvPicPr>
            <a:picLocks noChangeAspect="1"/>
          </p:cNvPicPr>
          <p:nvPr/>
        </p:nvPicPr>
        <p:blipFill>
          <a:blip r:embed="rId8"/>
          <a:stretch>
            <a:fillRect/>
          </a:stretch>
        </p:blipFill>
        <p:spPr>
          <a:xfrm>
            <a:off x="7521586" y="1703614"/>
            <a:ext cx="2487384" cy="859611"/>
          </a:xfrm>
          <a:prstGeom prst="rect">
            <a:avLst/>
          </a:prstGeom>
        </p:spPr>
      </p:pic>
      <p:pic>
        <p:nvPicPr>
          <p:cNvPr id="11" name="図 10">
            <a:extLst>
              <a:ext uri="{FF2B5EF4-FFF2-40B4-BE49-F238E27FC236}">
                <a16:creationId xmlns:a16="http://schemas.microsoft.com/office/drawing/2014/main" id="{C897AD29-100E-C68C-EAFC-13DAB507261F}"/>
              </a:ext>
            </a:extLst>
          </p:cNvPr>
          <p:cNvPicPr>
            <a:picLocks noChangeAspect="1"/>
          </p:cNvPicPr>
          <p:nvPr/>
        </p:nvPicPr>
        <p:blipFill>
          <a:blip r:embed="rId9"/>
          <a:stretch>
            <a:fillRect/>
          </a:stretch>
        </p:blipFill>
        <p:spPr>
          <a:xfrm>
            <a:off x="100869" y="4610567"/>
            <a:ext cx="1603387" cy="1493649"/>
          </a:xfrm>
          <a:prstGeom prst="rect">
            <a:avLst/>
          </a:prstGeom>
        </p:spPr>
      </p:pic>
      <p:pic>
        <p:nvPicPr>
          <p:cNvPr id="12" name="図 11">
            <a:extLst>
              <a:ext uri="{FF2B5EF4-FFF2-40B4-BE49-F238E27FC236}">
                <a16:creationId xmlns:a16="http://schemas.microsoft.com/office/drawing/2014/main" id="{32A28E3E-A3CA-7319-6116-280166725E4F}"/>
              </a:ext>
            </a:extLst>
          </p:cNvPr>
          <p:cNvPicPr>
            <a:picLocks noChangeAspect="1"/>
          </p:cNvPicPr>
          <p:nvPr/>
        </p:nvPicPr>
        <p:blipFill>
          <a:blip r:embed="rId10"/>
          <a:stretch>
            <a:fillRect/>
          </a:stretch>
        </p:blipFill>
        <p:spPr>
          <a:xfrm>
            <a:off x="1266524" y="4391092"/>
            <a:ext cx="1713124" cy="1713124"/>
          </a:xfrm>
          <a:prstGeom prst="rect">
            <a:avLst/>
          </a:prstGeom>
        </p:spPr>
      </p:pic>
      <p:pic>
        <p:nvPicPr>
          <p:cNvPr id="13" name="図 12">
            <a:extLst>
              <a:ext uri="{FF2B5EF4-FFF2-40B4-BE49-F238E27FC236}">
                <a16:creationId xmlns:a16="http://schemas.microsoft.com/office/drawing/2014/main" id="{0021468E-5414-A639-9031-E6587A0A651E}"/>
              </a:ext>
            </a:extLst>
          </p:cNvPr>
          <p:cNvPicPr>
            <a:picLocks noChangeAspect="1"/>
          </p:cNvPicPr>
          <p:nvPr/>
        </p:nvPicPr>
        <p:blipFill>
          <a:blip r:embed="rId11"/>
          <a:stretch>
            <a:fillRect/>
          </a:stretch>
        </p:blipFill>
        <p:spPr>
          <a:xfrm>
            <a:off x="2869874" y="4610567"/>
            <a:ext cx="914479" cy="646232"/>
          </a:xfrm>
          <a:prstGeom prst="rect">
            <a:avLst/>
          </a:prstGeom>
        </p:spPr>
      </p:pic>
      <p:pic>
        <p:nvPicPr>
          <p:cNvPr id="14" name="図 13">
            <a:extLst>
              <a:ext uri="{FF2B5EF4-FFF2-40B4-BE49-F238E27FC236}">
                <a16:creationId xmlns:a16="http://schemas.microsoft.com/office/drawing/2014/main" id="{3531C9B2-41F8-3FE6-23C3-482D7C702383}"/>
              </a:ext>
            </a:extLst>
          </p:cNvPr>
          <p:cNvPicPr>
            <a:picLocks noChangeAspect="1"/>
          </p:cNvPicPr>
          <p:nvPr/>
        </p:nvPicPr>
        <p:blipFill>
          <a:blip r:embed="rId12"/>
          <a:stretch>
            <a:fillRect/>
          </a:stretch>
        </p:blipFill>
        <p:spPr>
          <a:xfrm>
            <a:off x="-37354" y="4391092"/>
            <a:ext cx="1902117" cy="493819"/>
          </a:xfrm>
          <a:prstGeom prst="rect">
            <a:avLst/>
          </a:prstGeom>
        </p:spPr>
      </p:pic>
      <p:pic>
        <p:nvPicPr>
          <p:cNvPr id="15" name="図 14">
            <a:extLst>
              <a:ext uri="{FF2B5EF4-FFF2-40B4-BE49-F238E27FC236}">
                <a16:creationId xmlns:a16="http://schemas.microsoft.com/office/drawing/2014/main" id="{E0988258-1036-41B6-6231-E544E4E62DA6}"/>
              </a:ext>
            </a:extLst>
          </p:cNvPr>
          <p:cNvPicPr>
            <a:picLocks noChangeAspect="1"/>
          </p:cNvPicPr>
          <p:nvPr/>
        </p:nvPicPr>
        <p:blipFill>
          <a:blip r:embed="rId13"/>
          <a:stretch>
            <a:fillRect/>
          </a:stretch>
        </p:blipFill>
        <p:spPr>
          <a:xfrm>
            <a:off x="1510816" y="4970261"/>
            <a:ext cx="1585097" cy="774259"/>
          </a:xfrm>
          <a:prstGeom prst="rect">
            <a:avLst/>
          </a:prstGeom>
        </p:spPr>
      </p:pic>
      <p:pic>
        <p:nvPicPr>
          <p:cNvPr id="5122" name="Picture 2" descr="ビジネスのイラスト「業績アップ・右肩上がりのグラフ」">
            <a:extLst>
              <a:ext uri="{FF2B5EF4-FFF2-40B4-BE49-F238E27FC236}">
                <a16:creationId xmlns:a16="http://schemas.microsoft.com/office/drawing/2014/main" id="{388D327B-6D16-E310-B301-C8E626160E9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744606" y="3940539"/>
            <a:ext cx="2040735" cy="1515246"/>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EBAD4FAE-BB92-871D-564F-ED24D94E137E}"/>
              </a:ext>
            </a:extLst>
          </p:cNvPr>
          <p:cNvSpPr txBox="1"/>
          <p:nvPr/>
        </p:nvSpPr>
        <p:spPr>
          <a:xfrm>
            <a:off x="8857343" y="5467817"/>
            <a:ext cx="204073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准看護師になれて</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収入アップ！</a:t>
            </a:r>
          </a:p>
        </p:txBody>
      </p:sp>
    </p:spTree>
    <p:extLst>
      <p:ext uri="{BB962C8B-B14F-4D97-AF65-F5344CB8AC3E}">
        <p14:creationId xmlns:p14="http://schemas.microsoft.com/office/powerpoint/2010/main" val="1606384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25AA16-747F-ADA5-B1EE-20189B8B655C}"/>
              </a:ext>
            </a:extLst>
          </p:cNvPr>
          <p:cNvSpPr>
            <a:spLocks noGrp="1"/>
          </p:cNvSpPr>
          <p:nvPr>
            <p:ph type="title"/>
          </p:nvPr>
        </p:nvSpPr>
        <p:spPr/>
        <p:txBody>
          <a:bodyPr/>
          <a:lstStyle/>
          <a:p>
            <a:r>
              <a:rPr kumimoji="1" lang="en-US" altLang="ja-JP" dirty="0"/>
              <a:t>H28</a:t>
            </a:r>
            <a:r>
              <a:rPr kumimoji="1" lang="ja-JP" altLang="en-US" dirty="0"/>
              <a:t>年</a:t>
            </a:r>
            <a:r>
              <a:rPr kumimoji="1" lang="en-US" altLang="ja-JP" dirty="0"/>
              <a:t>12</a:t>
            </a:r>
            <a:r>
              <a:rPr kumimoji="1" lang="ja-JP" altLang="en-US" dirty="0"/>
              <a:t>月　玉名福祉事務所</a:t>
            </a:r>
            <a:br>
              <a:rPr kumimoji="1" lang="ja-JP" altLang="en-US" dirty="0"/>
            </a:br>
            <a:r>
              <a:rPr kumimoji="1" lang="ja-JP" altLang="en-US" dirty="0"/>
              <a:t>　　　　　　　　孫の収入の増加を知る</a:t>
            </a:r>
          </a:p>
        </p:txBody>
      </p:sp>
      <p:pic>
        <p:nvPicPr>
          <p:cNvPr id="4" name="コンテンツ プレースホルダー 3">
            <a:extLst>
              <a:ext uri="{FF2B5EF4-FFF2-40B4-BE49-F238E27FC236}">
                <a16:creationId xmlns:a16="http://schemas.microsoft.com/office/drawing/2014/main" id="{7E74D28F-C3D4-396D-E6E2-6D6A90EA15C5}"/>
              </a:ext>
            </a:extLst>
          </p:cNvPr>
          <p:cNvPicPr>
            <a:picLocks noGrp="1" noChangeAspect="1"/>
          </p:cNvPicPr>
          <p:nvPr>
            <p:ph idx="1"/>
          </p:nvPr>
        </p:nvPicPr>
        <p:blipFill>
          <a:blip r:embed="rId2"/>
          <a:stretch>
            <a:fillRect/>
          </a:stretch>
        </p:blipFill>
        <p:spPr>
          <a:xfrm>
            <a:off x="1097280" y="3770260"/>
            <a:ext cx="1713124" cy="1713124"/>
          </a:xfrm>
          <a:prstGeom prst="rect">
            <a:avLst/>
          </a:prstGeom>
        </p:spPr>
      </p:pic>
      <p:pic>
        <p:nvPicPr>
          <p:cNvPr id="5" name="図 4">
            <a:extLst>
              <a:ext uri="{FF2B5EF4-FFF2-40B4-BE49-F238E27FC236}">
                <a16:creationId xmlns:a16="http://schemas.microsoft.com/office/drawing/2014/main" id="{443F4431-DD4B-0289-0158-DAA13D749A61}"/>
              </a:ext>
            </a:extLst>
          </p:cNvPr>
          <p:cNvPicPr>
            <a:picLocks noChangeAspect="1"/>
          </p:cNvPicPr>
          <p:nvPr/>
        </p:nvPicPr>
        <p:blipFill>
          <a:blip r:embed="rId3"/>
          <a:stretch>
            <a:fillRect/>
          </a:stretch>
        </p:blipFill>
        <p:spPr>
          <a:xfrm>
            <a:off x="1243596" y="1984269"/>
            <a:ext cx="1609483" cy="1493649"/>
          </a:xfrm>
          <a:prstGeom prst="rect">
            <a:avLst/>
          </a:prstGeom>
        </p:spPr>
      </p:pic>
      <p:pic>
        <p:nvPicPr>
          <p:cNvPr id="6" name="図 5">
            <a:extLst>
              <a:ext uri="{FF2B5EF4-FFF2-40B4-BE49-F238E27FC236}">
                <a16:creationId xmlns:a16="http://schemas.microsoft.com/office/drawing/2014/main" id="{A8156067-7C17-6B35-E3A4-8C5376965E35}"/>
              </a:ext>
            </a:extLst>
          </p:cNvPr>
          <p:cNvPicPr>
            <a:picLocks noChangeAspect="1"/>
          </p:cNvPicPr>
          <p:nvPr/>
        </p:nvPicPr>
        <p:blipFill>
          <a:blip r:embed="rId4"/>
          <a:stretch>
            <a:fillRect/>
          </a:stretch>
        </p:blipFill>
        <p:spPr>
          <a:xfrm>
            <a:off x="1097280" y="1737360"/>
            <a:ext cx="1902117" cy="493819"/>
          </a:xfrm>
          <a:prstGeom prst="rect">
            <a:avLst/>
          </a:prstGeom>
        </p:spPr>
      </p:pic>
      <p:sp>
        <p:nvSpPr>
          <p:cNvPr id="8" name="テキスト ボックス 7">
            <a:extLst>
              <a:ext uri="{FF2B5EF4-FFF2-40B4-BE49-F238E27FC236}">
                <a16:creationId xmlns:a16="http://schemas.microsoft.com/office/drawing/2014/main" id="{E0E55584-493F-A282-C82A-C1A98B1CC244}"/>
              </a:ext>
            </a:extLst>
          </p:cNvPr>
          <p:cNvSpPr txBox="1"/>
          <p:nvPr/>
        </p:nvSpPr>
        <p:spPr>
          <a:xfrm>
            <a:off x="3338286" y="1984269"/>
            <a:ext cx="7817394"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「小さい頃から育ててもらってるんだから」</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「おじいちゃんたちに、２万でも３万でも入れたらどう？」</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9" name="テキスト ボックス 8">
            <a:extLst>
              <a:ext uri="{FF2B5EF4-FFF2-40B4-BE49-F238E27FC236}">
                <a16:creationId xmlns:a16="http://schemas.microsoft.com/office/drawing/2014/main" id="{6007703F-802B-C7A0-5687-ECB52CFBCDCE}"/>
              </a:ext>
            </a:extLst>
          </p:cNvPr>
          <p:cNvSpPr txBox="1"/>
          <p:nvPr/>
        </p:nvSpPr>
        <p:spPr>
          <a:xfrm>
            <a:off x="3488924" y="3770260"/>
            <a:ext cx="7666756"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「そんなことしたら、学校に行けなくなってしまう」</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「学校を辞めなきゃいけなくなる」</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3" name="図 2">
            <a:extLst>
              <a:ext uri="{FF2B5EF4-FFF2-40B4-BE49-F238E27FC236}">
                <a16:creationId xmlns:a16="http://schemas.microsoft.com/office/drawing/2014/main" id="{7E74AAD6-8670-4747-F8A9-CB9A8E953428}"/>
              </a:ext>
            </a:extLst>
          </p:cNvPr>
          <p:cNvPicPr>
            <a:picLocks noChangeAspect="1"/>
          </p:cNvPicPr>
          <p:nvPr/>
        </p:nvPicPr>
        <p:blipFill>
          <a:blip r:embed="rId5"/>
          <a:stretch>
            <a:fillRect/>
          </a:stretch>
        </p:blipFill>
        <p:spPr>
          <a:xfrm>
            <a:off x="2048337" y="2295046"/>
            <a:ext cx="1180506" cy="1182872"/>
          </a:xfrm>
          <a:prstGeom prst="rect">
            <a:avLst/>
          </a:prstGeom>
        </p:spPr>
      </p:pic>
    </p:spTree>
    <p:extLst>
      <p:ext uri="{BB962C8B-B14F-4D97-AF65-F5344CB8AC3E}">
        <p14:creationId xmlns:p14="http://schemas.microsoft.com/office/powerpoint/2010/main" val="955648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077F91-D181-59F8-0EE2-118FB5624401}"/>
              </a:ext>
            </a:extLst>
          </p:cNvPr>
          <p:cNvSpPr>
            <a:spLocks noGrp="1"/>
          </p:cNvSpPr>
          <p:nvPr>
            <p:ph type="title"/>
          </p:nvPr>
        </p:nvSpPr>
        <p:spPr>
          <a:xfrm>
            <a:off x="1097280" y="263527"/>
            <a:ext cx="10058400" cy="1450757"/>
          </a:xfrm>
        </p:spPr>
        <p:txBody>
          <a:bodyPr>
            <a:normAutofit/>
          </a:bodyPr>
          <a:lstStyle/>
          <a:p>
            <a:r>
              <a:rPr lang="ja-JP" altLang="en-US" sz="4800" dirty="0">
                <a:latin typeface="+mj-ea"/>
              </a:rPr>
              <a:t>Ｈ２９</a:t>
            </a:r>
            <a:r>
              <a:rPr lang="ja-JP" altLang="en-US" sz="4800" dirty="0"/>
              <a:t>年２月　世帯分離解除、保護廃止</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a:extLst>
              <a:ext uri="{FF2B5EF4-FFF2-40B4-BE49-F238E27FC236}">
                <a16:creationId xmlns:a16="http://schemas.microsoft.com/office/drawing/2014/main" id="{C864DE5C-79F0-5B48-BA3C-DB50772C6527}"/>
              </a:ext>
            </a:extLst>
          </p:cNvPr>
          <p:cNvSpPr>
            <a:spLocks noGrp="1"/>
          </p:cNvSpPr>
          <p:nvPr>
            <p:ph idx="1"/>
          </p:nvPr>
        </p:nvSpPr>
        <p:spPr/>
        <p:txBody>
          <a:bodyPr/>
          <a:lstStyle/>
          <a:p>
            <a:r>
              <a:rPr lang="ja-JP" altLang="en-US" dirty="0"/>
              <a:t>　　　　　　　　　　　　　</a:t>
            </a:r>
            <a:r>
              <a:rPr lang="ja-JP" altLang="en-US" sz="2800" dirty="0"/>
              <a:t>理由：世帯の収入が最低生活費を上回るため</a:t>
            </a:r>
            <a:endParaRPr lang="ja-JP" altLang="en-US" sz="4800" dirty="0"/>
          </a:p>
          <a:p>
            <a:endParaRPr kumimoji="1" lang="ja-JP" altLang="en-US" dirty="0"/>
          </a:p>
        </p:txBody>
      </p:sp>
      <p:pic>
        <p:nvPicPr>
          <p:cNvPr id="4" name="コンテンツ プレースホルダー 3">
            <a:extLst>
              <a:ext uri="{FF2B5EF4-FFF2-40B4-BE49-F238E27FC236}">
                <a16:creationId xmlns:a16="http://schemas.microsoft.com/office/drawing/2014/main" id="{27DDA331-BC00-9EAA-6DB1-F95D36FCE02F}"/>
              </a:ext>
            </a:extLst>
          </p:cNvPr>
          <p:cNvPicPr>
            <a:picLocks noChangeAspect="1"/>
          </p:cNvPicPr>
          <p:nvPr/>
        </p:nvPicPr>
        <p:blipFill>
          <a:blip r:embed="rId2"/>
          <a:stretch>
            <a:fillRect/>
          </a:stretch>
        </p:blipFill>
        <p:spPr>
          <a:xfrm>
            <a:off x="3714477" y="2902998"/>
            <a:ext cx="4600601" cy="3499770"/>
          </a:xfrm>
          <a:prstGeom prst="rect">
            <a:avLst/>
          </a:prstGeom>
        </p:spPr>
      </p:pic>
      <p:pic>
        <p:nvPicPr>
          <p:cNvPr id="5" name="図 4">
            <a:extLst>
              <a:ext uri="{FF2B5EF4-FFF2-40B4-BE49-F238E27FC236}">
                <a16:creationId xmlns:a16="http://schemas.microsoft.com/office/drawing/2014/main" id="{1FC3C226-42A0-7075-B054-87022952D3FF}"/>
              </a:ext>
            </a:extLst>
          </p:cNvPr>
          <p:cNvPicPr>
            <a:picLocks noChangeAspect="1"/>
          </p:cNvPicPr>
          <p:nvPr/>
        </p:nvPicPr>
        <p:blipFill>
          <a:blip r:embed="rId3"/>
          <a:stretch>
            <a:fillRect/>
          </a:stretch>
        </p:blipFill>
        <p:spPr>
          <a:xfrm>
            <a:off x="3714477" y="4225198"/>
            <a:ext cx="1638065" cy="1643896"/>
          </a:xfrm>
          <a:prstGeom prst="rect">
            <a:avLst/>
          </a:prstGeom>
        </p:spPr>
      </p:pic>
      <p:pic>
        <p:nvPicPr>
          <p:cNvPr id="6" name="図 5">
            <a:extLst>
              <a:ext uri="{FF2B5EF4-FFF2-40B4-BE49-F238E27FC236}">
                <a16:creationId xmlns:a16="http://schemas.microsoft.com/office/drawing/2014/main" id="{2AA05B7E-0D36-4A4F-90B0-5C2447BF2FA9}"/>
              </a:ext>
            </a:extLst>
          </p:cNvPr>
          <p:cNvPicPr>
            <a:picLocks noChangeAspect="1"/>
          </p:cNvPicPr>
          <p:nvPr/>
        </p:nvPicPr>
        <p:blipFill>
          <a:blip r:embed="rId4"/>
          <a:stretch>
            <a:fillRect/>
          </a:stretch>
        </p:blipFill>
        <p:spPr>
          <a:xfrm>
            <a:off x="6903983" y="4225198"/>
            <a:ext cx="1638065" cy="1638065"/>
          </a:xfrm>
          <a:prstGeom prst="rect">
            <a:avLst/>
          </a:prstGeom>
        </p:spPr>
      </p:pic>
      <p:pic>
        <p:nvPicPr>
          <p:cNvPr id="7" name="図 6">
            <a:extLst>
              <a:ext uri="{FF2B5EF4-FFF2-40B4-BE49-F238E27FC236}">
                <a16:creationId xmlns:a16="http://schemas.microsoft.com/office/drawing/2014/main" id="{760DF674-AA24-A59F-5C68-16BB39935A4A}"/>
              </a:ext>
            </a:extLst>
          </p:cNvPr>
          <p:cNvPicPr>
            <a:picLocks noChangeAspect="1"/>
          </p:cNvPicPr>
          <p:nvPr/>
        </p:nvPicPr>
        <p:blipFill>
          <a:blip r:embed="rId5"/>
          <a:stretch>
            <a:fillRect/>
          </a:stretch>
        </p:blipFill>
        <p:spPr>
          <a:xfrm>
            <a:off x="295584" y="4752609"/>
            <a:ext cx="1603387" cy="1493649"/>
          </a:xfrm>
          <a:prstGeom prst="rect">
            <a:avLst/>
          </a:prstGeom>
        </p:spPr>
      </p:pic>
      <p:pic>
        <p:nvPicPr>
          <p:cNvPr id="8" name="図 7">
            <a:extLst>
              <a:ext uri="{FF2B5EF4-FFF2-40B4-BE49-F238E27FC236}">
                <a16:creationId xmlns:a16="http://schemas.microsoft.com/office/drawing/2014/main" id="{AD5B45C8-1F86-38C7-E54F-6BA2254FBC98}"/>
              </a:ext>
            </a:extLst>
          </p:cNvPr>
          <p:cNvPicPr>
            <a:picLocks noChangeAspect="1"/>
          </p:cNvPicPr>
          <p:nvPr/>
        </p:nvPicPr>
        <p:blipFill>
          <a:blip r:embed="rId6"/>
          <a:stretch>
            <a:fillRect/>
          </a:stretch>
        </p:blipFill>
        <p:spPr>
          <a:xfrm>
            <a:off x="146220" y="4505700"/>
            <a:ext cx="1902117" cy="493819"/>
          </a:xfrm>
          <a:prstGeom prst="rect">
            <a:avLst/>
          </a:prstGeom>
        </p:spPr>
      </p:pic>
      <p:pic>
        <p:nvPicPr>
          <p:cNvPr id="9" name="Picture 2" descr="ビジネスのイラスト「業績アップ・右肩上がりのグラフ」">
            <a:extLst>
              <a:ext uri="{FF2B5EF4-FFF2-40B4-BE49-F238E27FC236}">
                <a16:creationId xmlns:a16="http://schemas.microsoft.com/office/drawing/2014/main" id="{129D7BE8-0ABA-AABB-8522-3151BF54F0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5078" y="4531821"/>
            <a:ext cx="1793188" cy="1331442"/>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F2411D26-07B2-ADCC-8114-88B42A4B3E97}"/>
              </a:ext>
            </a:extLst>
          </p:cNvPr>
          <p:cNvPicPr>
            <a:picLocks noChangeAspect="1"/>
          </p:cNvPicPr>
          <p:nvPr/>
        </p:nvPicPr>
        <p:blipFill>
          <a:blip r:embed="rId8"/>
          <a:stretch>
            <a:fillRect/>
          </a:stretch>
        </p:blipFill>
        <p:spPr>
          <a:xfrm rot="16804362">
            <a:off x="-477121" y="586790"/>
            <a:ext cx="1545409" cy="2818826"/>
          </a:xfrm>
          <a:prstGeom prst="rect">
            <a:avLst/>
          </a:prstGeom>
        </p:spPr>
      </p:pic>
      <p:pic>
        <p:nvPicPr>
          <p:cNvPr id="12" name="図 11">
            <a:extLst>
              <a:ext uri="{FF2B5EF4-FFF2-40B4-BE49-F238E27FC236}">
                <a16:creationId xmlns:a16="http://schemas.microsoft.com/office/drawing/2014/main" id="{E3ABDB83-53AF-E708-A770-B17F5646BC9F}"/>
              </a:ext>
            </a:extLst>
          </p:cNvPr>
          <p:cNvPicPr>
            <a:picLocks noChangeAspect="1"/>
          </p:cNvPicPr>
          <p:nvPr/>
        </p:nvPicPr>
        <p:blipFill>
          <a:blip r:embed="rId9"/>
          <a:stretch>
            <a:fillRect/>
          </a:stretch>
        </p:blipFill>
        <p:spPr>
          <a:xfrm>
            <a:off x="2309597" y="3503618"/>
            <a:ext cx="1370591" cy="1370591"/>
          </a:xfrm>
          <a:prstGeom prst="rect">
            <a:avLst/>
          </a:prstGeom>
        </p:spPr>
      </p:pic>
      <p:sp>
        <p:nvSpPr>
          <p:cNvPr id="11" name="吹き出し: 角を丸めた四角形 10">
            <a:extLst>
              <a:ext uri="{FF2B5EF4-FFF2-40B4-BE49-F238E27FC236}">
                <a16:creationId xmlns:a16="http://schemas.microsoft.com/office/drawing/2014/main" id="{9931DE12-537A-052A-DA0B-DDF73959F415}"/>
              </a:ext>
            </a:extLst>
          </p:cNvPr>
          <p:cNvSpPr/>
          <p:nvPr/>
        </p:nvSpPr>
        <p:spPr>
          <a:xfrm>
            <a:off x="229990" y="2963375"/>
            <a:ext cx="2651417" cy="1225538"/>
          </a:xfrm>
          <a:prstGeom prst="wedgeRoundRectCallout">
            <a:avLst>
              <a:gd name="adj1" fmla="val -22903"/>
              <a:gd name="adj2" fmla="val 7850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1CADE4">
                    <a:lumMod val="75000"/>
                  </a:srgbClr>
                </a:solidFill>
                <a:effectLst/>
                <a:uLnTx/>
                <a:uFillTx/>
                <a:latin typeface="Calibri" panose="020F0502020204030204"/>
                <a:ea typeface="ＭＳ Ｐゴシック" panose="020B0600070205080204" pitchFamily="50" charset="-128"/>
                <a:cs typeface="+mn-cs"/>
              </a:rPr>
              <a:t>孫の収入が増えたため、世帯分離を解除</a:t>
            </a:r>
            <a:endParaRPr kumimoji="1" lang="en-US" altLang="ja-JP" sz="1800" b="0" i="0" u="none" strike="noStrike" kern="1200" cap="none" spc="0" normalizeH="0" baseline="0" noProof="0" dirty="0">
              <a:ln>
                <a:noFill/>
              </a:ln>
              <a:solidFill>
                <a:srgbClr val="1CADE4">
                  <a:lumMod val="75000"/>
                </a:srgbClr>
              </a:solidFill>
              <a:effectLst/>
              <a:uLnTx/>
              <a:uFillTx/>
              <a:latin typeface="Calibri" panose="020F050202020403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1CADE4">
                    <a:lumMod val="75000"/>
                  </a:srgbClr>
                </a:solidFill>
                <a:effectLst/>
                <a:uLnTx/>
                <a:uFillTx/>
                <a:latin typeface="Calibri" panose="020F0502020204030204"/>
                <a:ea typeface="ＭＳ Ｐゴシック" panose="020B0600070205080204" pitchFamily="50" charset="-128"/>
                <a:cs typeface="+mn-cs"/>
              </a:rPr>
              <a:t>↓</a:t>
            </a:r>
            <a:endParaRPr kumimoji="1" lang="en-US" altLang="ja-JP" sz="1800" b="0" i="0" u="none" strike="noStrike" kern="1200" cap="none" spc="0" normalizeH="0" baseline="0" noProof="0" dirty="0">
              <a:ln>
                <a:noFill/>
              </a:ln>
              <a:solidFill>
                <a:srgbClr val="1CADE4">
                  <a:lumMod val="75000"/>
                </a:srgbClr>
              </a:solidFill>
              <a:effectLst/>
              <a:uLnTx/>
              <a:uFillTx/>
              <a:latin typeface="Calibri" panose="020F0502020204030204"/>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1CADE4">
                    <a:lumMod val="75000"/>
                  </a:srgbClr>
                </a:solidFill>
                <a:effectLst/>
                <a:uLnTx/>
                <a:uFillTx/>
                <a:latin typeface="Calibri" panose="020F0502020204030204"/>
                <a:ea typeface="ＭＳ Ｐゴシック" panose="020B0600070205080204" pitchFamily="50" charset="-128"/>
                <a:cs typeface="+mn-cs"/>
              </a:rPr>
              <a:t>保護を廃止</a:t>
            </a:r>
          </a:p>
        </p:txBody>
      </p:sp>
      <p:pic>
        <p:nvPicPr>
          <p:cNvPr id="13" name="図 12">
            <a:extLst>
              <a:ext uri="{FF2B5EF4-FFF2-40B4-BE49-F238E27FC236}">
                <a16:creationId xmlns:a16="http://schemas.microsoft.com/office/drawing/2014/main" id="{96B20E78-29D1-BEBE-AEAF-DC374498A99A}"/>
              </a:ext>
            </a:extLst>
          </p:cNvPr>
          <p:cNvPicPr>
            <a:picLocks noChangeAspect="1"/>
          </p:cNvPicPr>
          <p:nvPr/>
        </p:nvPicPr>
        <p:blipFill>
          <a:blip r:embed="rId10"/>
          <a:stretch>
            <a:fillRect/>
          </a:stretch>
        </p:blipFill>
        <p:spPr>
          <a:xfrm>
            <a:off x="8759993" y="3382018"/>
            <a:ext cx="1370591" cy="1370591"/>
          </a:xfrm>
          <a:prstGeom prst="rect">
            <a:avLst/>
          </a:prstGeom>
        </p:spPr>
      </p:pic>
    </p:spTree>
    <p:extLst>
      <p:ext uri="{BB962C8B-B14F-4D97-AF65-F5344CB8AC3E}">
        <p14:creationId xmlns:p14="http://schemas.microsoft.com/office/powerpoint/2010/main" val="2849041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1CCC36F-479B-F25B-4554-3B7C913F18B0}"/>
              </a:ext>
            </a:extLst>
          </p:cNvPr>
          <p:cNvPicPr>
            <a:picLocks noChangeAspect="1"/>
          </p:cNvPicPr>
          <p:nvPr/>
        </p:nvPicPr>
        <p:blipFill>
          <a:blip r:embed="rId2"/>
          <a:stretch>
            <a:fillRect/>
          </a:stretch>
        </p:blipFill>
        <p:spPr>
          <a:xfrm>
            <a:off x="2921190" y="2113474"/>
            <a:ext cx="3174810" cy="3174810"/>
          </a:xfrm>
          <a:prstGeom prst="rect">
            <a:avLst/>
          </a:prstGeom>
        </p:spPr>
      </p:pic>
      <p:sp>
        <p:nvSpPr>
          <p:cNvPr id="2" name="タイトル 1">
            <a:extLst>
              <a:ext uri="{FF2B5EF4-FFF2-40B4-BE49-F238E27FC236}">
                <a16:creationId xmlns:a16="http://schemas.microsoft.com/office/drawing/2014/main" id="{FBDC4658-87E2-3E88-10CC-65036515DAB5}"/>
              </a:ext>
            </a:extLst>
          </p:cNvPr>
          <p:cNvSpPr>
            <a:spLocks noGrp="1"/>
          </p:cNvSpPr>
          <p:nvPr>
            <p:ph type="title"/>
          </p:nvPr>
        </p:nvSpPr>
        <p:spPr/>
        <p:txBody>
          <a:bodyPr/>
          <a:lstStyle/>
          <a:p>
            <a:r>
              <a:rPr kumimoji="1" lang="ja-JP" altLang="en-US" sz="2800" dirty="0"/>
              <a:t>祖父が再度生活保護申請に行くと・・・</a:t>
            </a:r>
            <a:br>
              <a:rPr kumimoji="1" lang="en-US" altLang="ja-JP" sz="2800" dirty="0"/>
            </a:br>
            <a:br>
              <a:rPr kumimoji="1" lang="en-US" altLang="ja-JP" sz="2800" dirty="0"/>
            </a:br>
            <a:r>
              <a:rPr kumimoji="1" lang="ja-JP" altLang="en-US" sz="2800" dirty="0"/>
              <a:t>　　　　　　　　　　　　　</a:t>
            </a:r>
            <a:r>
              <a:rPr kumimoji="1" lang="ja-JP" altLang="en-US" dirty="0"/>
              <a:t>「ドア叩き事件」</a:t>
            </a:r>
          </a:p>
        </p:txBody>
      </p:sp>
      <p:sp>
        <p:nvSpPr>
          <p:cNvPr id="3" name="コンテンツ プレースホルダー 2">
            <a:extLst>
              <a:ext uri="{FF2B5EF4-FFF2-40B4-BE49-F238E27FC236}">
                <a16:creationId xmlns:a16="http://schemas.microsoft.com/office/drawing/2014/main" id="{BBBC4AE1-13C7-6312-178F-9F59E4773912}"/>
              </a:ext>
            </a:extLst>
          </p:cNvPr>
          <p:cNvSpPr>
            <a:spLocks noGrp="1"/>
          </p:cNvSpPr>
          <p:nvPr>
            <p:ph idx="1"/>
          </p:nvPr>
        </p:nvSpPr>
        <p:spPr>
          <a:xfrm>
            <a:off x="1097280" y="1737360"/>
            <a:ext cx="10058400" cy="4539153"/>
          </a:xfrm>
        </p:spPr>
        <p:txBody>
          <a:bodyPr>
            <a:noAutofit/>
          </a:bodyPr>
          <a:lstStyle/>
          <a:p>
            <a:r>
              <a:rPr kumimoji="1" lang="ja-JP" altLang="en-US" dirty="0"/>
              <a:t>部屋にいた孫に向かって、３０分以上・・・</a:t>
            </a:r>
            <a:endParaRPr kumimoji="1" lang="en-US" altLang="ja-JP" dirty="0"/>
          </a:p>
          <a:p>
            <a:r>
              <a:rPr lang="ja-JP" altLang="en-US" dirty="0"/>
              <a:t>　　　　　　　　　　　　　　　　　　　　　ドンドン！</a:t>
            </a:r>
            <a:endParaRPr lang="en-US" altLang="ja-JP" dirty="0"/>
          </a:p>
          <a:p>
            <a:r>
              <a:rPr kumimoji="1" lang="ja-JP" altLang="en-US" dirty="0"/>
              <a:t>　　　　　　　　　　　　　　　　　　　　　　　　ドンドン！</a:t>
            </a:r>
            <a:endParaRPr kumimoji="1" lang="en-US" altLang="ja-JP" dirty="0"/>
          </a:p>
          <a:p>
            <a:endParaRPr kumimoji="1" lang="en-US" altLang="ja-JP" dirty="0"/>
          </a:p>
          <a:p>
            <a:r>
              <a:rPr lang="ja-JP" altLang="en-US" dirty="0"/>
              <a:t>　　　　　　　　　　　　　　　　　　　　　　　　　　　　　　「開けてください</a:t>
            </a:r>
            <a:endParaRPr lang="en-US" altLang="ja-JP" dirty="0"/>
          </a:p>
          <a:p>
            <a:r>
              <a:rPr lang="ja-JP" altLang="en-US" dirty="0"/>
              <a:t>　　　　　　　　　　　　　　　　　　　　　　　　　　　　　　お話ししましょう」</a:t>
            </a:r>
            <a:endParaRPr lang="en-US" altLang="ja-JP" dirty="0"/>
          </a:p>
          <a:p>
            <a:endParaRPr kumimoji="1" lang="en-US" altLang="ja-JP" dirty="0"/>
          </a:p>
          <a:p>
            <a:endParaRPr lang="en-US" altLang="ja-JP" dirty="0"/>
          </a:p>
          <a:p>
            <a:r>
              <a:rPr kumimoji="1" lang="ja-JP" altLang="en-US" dirty="0"/>
              <a:t>　　　　　　　　　　　　　　　　　　　　　　　　　　　　　　　　　　　　　　　　　　　ケースワーカー</a:t>
            </a:r>
            <a:endParaRPr kumimoji="1" lang="en-US" altLang="ja-JP" dirty="0"/>
          </a:p>
          <a:p>
            <a:r>
              <a:rPr kumimoji="1" lang="ja-JP" altLang="en-US" dirty="0"/>
              <a:t>孫は、うつ病を発症し、</a:t>
            </a:r>
            <a:r>
              <a:rPr kumimoji="1" lang="en-US" altLang="ja-JP" dirty="0"/>
              <a:t>1</a:t>
            </a:r>
            <a:r>
              <a:rPr kumimoji="1" lang="ja-JP" altLang="en-US" dirty="0"/>
              <a:t>年間の休職、休学。</a:t>
            </a:r>
          </a:p>
        </p:txBody>
      </p:sp>
      <p:pic>
        <p:nvPicPr>
          <p:cNvPr id="6" name="図 5">
            <a:extLst>
              <a:ext uri="{FF2B5EF4-FFF2-40B4-BE49-F238E27FC236}">
                <a16:creationId xmlns:a16="http://schemas.microsoft.com/office/drawing/2014/main" id="{0C361B35-A993-887E-E529-82EEA7ABFF0C}"/>
              </a:ext>
            </a:extLst>
          </p:cNvPr>
          <p:cNvPicPr>
            <a:picLocks noChangeAspect="1"/>
          </p:cNvPicPr>
          <p:nvPr/>
        </p:nvPicPr>
        <p:blipFill>
          <a:blip r:embed="rId3"/>
          <a:stretch>
            <a:fillRect/>
          </a:stretch>
        </p:blipFill>
        <p:spPr>
          <a:xfrm>
            <a:off x="979644" y="3173030"/>
            <a:ext cx="2097498" cy="2097498"/>
          </a:xfrm>
          <a:prstGeom prst="rect">
            <a:avLst/>
          </a:prstGeom>
        </p:spPr>
      </p:pic>
      <p:pic>
        <p:nvPicPr>
          <p:cNvPr id="7" name="図 6">
            <a:extLst>
              <a:ext uri="{FF2B5EF4-FFF2-40B4-BE49-F238E27FC236}">
                <a16:creationId xmlns:a16="http://schemas.microsoft.com/office/drawing/2014/main" id="{A0C64912-1E6F-1FDB-FFB5-4035F446F1DD}"/>
              </a:ext>
            </a:extLst>
          </p:cNvPr>
          <p:cNvPicPr>
            <a:picLocks noChangeAspect="1"/>
          </p:cNvPicPr>
          <p:nvPr/>
        </p:nvPicPr>
        <p:blipFill>
          <a:blip r:embed="rId4"/>
          <a:stretch>
            <a:fillRect/>
          </a:stretch>
        </p:blipFill>
        <p:spPr>
          <a:xfrm>
            <a:off x="7624143" y="2241794"/>
            <a:ext cx="3046490" cy="3046490"/>
          </a:xfrm>
          <a:prstGeom prst="rect">
            <a:avLst/>
          </a:prstGeom>
        </p:spPr>
      </p:pic>
      <p:pic>
        <p:nvPicPr>
          <p:cNvPr id="8" name="図 7">
            <a:extLst>
              <a:ext uri="{FF2B5EF4-FFF2-40B4-BE49-F238E27FC236}">
                <a16:creationId xmlns:a16="http://schemas.microsoft.com/office/drawing/2014/main" id="{EF3401FA-A4DB-782F-A2AF-9850BC7749E6}"/>
              </a:ext>
            </a:extLst>
          </p:cNvPr>
          <p:cNvPicPr>
            <a:picLocks noChangeAspect="1"/>
          </p:cNvPicPr>
          <p:nvPr/>
        </p:nvPicPr>
        <p:blipFill>
          <a:blip r:embed="rId5"/>
          <a:stretch>
            <a:fillRect/>
          </a:stretch>
        </p:blipFill>
        <p:spPr>
          <a:xfrm>
            <a:off x="10108415" y="2113474"/>
            <a:ext cx="1609483" cy="1493649"/>
          </a:xfrm>
          <a:prstGeom prst="rect">
            <a:avLst/>
          </a:prstGeom>
        </p:spPr>
      </p:pic>
      <p:pic>
        <p:nvPicPr>
          <p:cNvPr id="9" name="図 8">
            <a:extLst>
              <a:ext uri="{FF2B5EF4-FFF2-40B4-BE49-F238E27FC236}">
                <a16:creationId xmlns:a16="http://schemas.microsoft.com/office/drawing/2014/main" id="{A899F299-51A3-AE9F-36C1-A445CDAFE925}"/>
              </a:ext>
            </a:extLst>
          </p:cNvPr>
          <p:cNvPicPr>
            <a:picLocks noChangeAspect="1"/>
          </p:cNvPicPr>
          <p:nvPr/>
        </p:nvPicPr>
        <p:blipFill>
          <a:blip r:embed="rId6"/>
          <a:stretch>
            <a:fillRect/>
          </a:stretch>
        </p:blipFill>
        <p:spPr>
          <a:xfrm>
            <a:off x="9962097" y="1917813"/>
            <a:ext cx="1902117" cy="493819"/>
          </a:xfrm>
          <a:prstGeom prst="rect">
            <a:avLst/>
          </a:prstGeom>
        </p:spPr>
      </p:pic>
    </p:spTree>
    <p:extLst>
      <p:ext uri="{BB962C8B-B14F-4D97-AF65-F5344CB8AC3E}">
        <p14:creationId xmlns:p14="http://schemas.microsoft.com/office/powerpoint/2010/main" val="5995505"/>
      </p:ext>
    </p:extLst>
  </p:cSld>
  <p:clrMapOvr>
    <a:masterClrMapping/>
  </p:clrMapOvr>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13812</TotalTime>
  <Words>3202</Words>
  <Application>Microsoft Office PowerPoint</Application>
  <PresentationFormat>ワイド画面</PresentationFormat>
  <Paragraphs>217</Paragraphs>
  <Slides>28</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28</vt:i4>
      </vt:variant>
    </vt:vector>
  </HeadingPairs>
  <TitlesOfParts>
    <vt:vector size="38" baseType="lpstr">
      <vt:lpstr>HGP教科書体</vt:lpstr>
      <vt:lpstr>HGP行書体</vt:lpstr>
      <vt:lpstr>HGｺﾞｼｯｸM</vt:lpstr>
      <vt:lpstr>HG丸ｺﾞｼｯｸM-PRO</vt:lpstr>
      <vt:lpstr>ＭＳ 明朝</vt:lpstr>
      <vt:lpstr>UD デジタル 教科書体 NP-R</vt:lpstr>
      <vt:lpstr>游ゴシック</vt:lpstr>
      <vt:lpstr>Calibri</vt:lpstr>
      <vt:lpstr>Calibri Light</vt:lpstr>
      <vt:lpstr>レトロスペクト</vt:lpstr>
      <vt:lpstr>　　　　　　　　　　　　　　　 　長洲事件　 　子どもから学びを奪う控訴審判決 　（福岡高裁　令和６年３月２２日判決）  そして始まった最高裁での闘い</vt:lpstr>
      <vt:lpstr>長洲事件とは</vt:lpstr>
      <vt:lpstr>孫は、兄とともに祖父母の家で育つ </vt:lpstr>
      <vt:lpstr>兄が就職して家を出る。孫も高卒後、一旦就職。 H26年4月～　看護学校（准看護科）へ</vt:lpstr>
      <vt:lpstr>H26年7月　祖父母が生活保護申請 </vt:lpstr>
      <vt:lpstr>H28年3月　准看護師の国家試験合格 H28年4月～　准看護師として仕事しながら 　　　　　　　看護専門学校の看護師コース</vt:lpstr>
      <vt:lpstr>H28年12月　玉名福祉事務所 　　　　　　　　孫の収入の増加を知る</vt:lpstr>
      <vt:lpstr>Ｈ２９年２月　世帯分離解除、保護廃止</vt:lpstr>
      <vt:lpstr>祖父が再度生活保護申請に行くと・・・  　　　　　　　　　　　　　「ドア叩き事件」</vt:lpstr>
      <vt:lpstr>長洲事件</vt:lpstr>
      <vt:lpstr>法の階層構造</vt:lpstr>
      <vt:lpstr>生活保護における「世帯」と「世帯分離」</vt:lpstr>
      <vt:lpstr>生活保護における「世帯」と「世帯分離」</vt:lpstr>
      <vt:lpstr>世帯分離の類型 　　　　　　　　　　（吉永純教授による整理）</vt:lpstr>
      <vt:lpstr>（就学のための）　世帯分離の要件</vt:lpstr>
      <vt:lpstr>就学目的以外の世帯分離要件と 見比べてみると</vt:lpstr>
      <vt:lpstr>「世帯分離を行わないとすればその世帯が要保護世帯となる場合に限る」（要保護要件）の意味</vt:lpstr>
      <vt:lpstr>世帯分離されたら、どうやって就学？ 　　　　　　　　　　　　どうやって生活？</vt:lpstr>
      <vt:lpstr>分離された者の収入の扱い</vt:lpstr>
      <vt:lpstr>大学や専修学校等への就学のため 分離された者の収入の扱い</vt:lpstr>
      <vt:lpstr>◆判決の比較◆</vt:lpstr>
      <vt:lpstr>◆判決の比較◆</vt:lpstr>
      <vt:lpstr>◆判決の比較◆</vt:lpstr>
      <vt:lpstr>◆熊本地裁の考え方◆ 熊本地方裁判所　令和４年１０月３日判決</vt:lpstr>
      <vt:lpstr>熊本地裁　　判決の意義 　ー貧困の連鎖を断ち切る－</vt:lpstr>
      <vt:lpstr>福岡高裁判決がもたらすもの</vt:lpstr>
      <vt:lpstr>福岡高裁判決がもたらしたもの</vt:lpstr>
      <vt:lpstr>上告審での闘い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長洲事件</dc:title>
  <dc:creator>髙木 百合香</dc:creator>
  <cp:lastModifiedBy>和美 川上</cp:lastModifiedBy>
  <cp:revision>36</cp:revision>
  <cp:lastPrinted>2023-12-13T02:10:03Z</cp:lastPrinted>
  <dcterms:created xsi:type="dcterms:W3CDTF">2022-12-01T10:13:42Z</dcterms:created>
  <dcterms:modified xsi:type="dcterms:W3CDTF">2024-09-13T11:58:25Z</dcterms:modified>
</cp:coreProperties>
</file>